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2" r:id="rId5"/>
    <p:sldMasterId id="2147483684" r:id="rId6"/>
    <p:sldMasterId id="2147483660" r:id="rId7"/>
  </p:sldMasterIdLst>
  <p:notesMasterIdLst>
    <p:notesMasterId r:id="rId49"/>
  </p:notesMasterIdLst>
  <p:sldIdLst>
    <p:sldId id="256" r:id="rId8"/>
    <p:sldId id="381" r:id="rId9"/>
    <p:sldId id="380" r:id="rId10"/>
    <p:sldId id="383" r:id="rId11"/>
    <p:sldId id="384" r:id="rId12"/>
    <p:sldId id="377" r:id="rId13"/>
    <p:sldId id="378" r:id="rId14"/>
    <p:sldId id="372" r:id="rId15"/>
    <p:sldId id="371" r:id="rId16"/>
    <p:sldId id="374" r:id="rId17"/>
    <p:sldId id="385" r:id="rId18"/>
    <p:sldId id="471" r:id="rId19"/>
    <p:sldId id="274" r:id="rId20"/>
    <p:sldId id="472" r:id="rId21"/>
    <p:sldId id="388" r:id="rId22"/>
    <p:sldId id="387" r:id="rId23"/>
    <p:sldId id="350" r:id="rId24"/>
    <p:sldId id="310" r:id="rId25"/>
    <p:sldId id="389" r:id="rId26"/>
    <p:sldId id="446" r:id="rId27"/>
    <p:sldId id="441" r:id="rId28"/>
    <p:sldId id="443" r:id="rId29"/>
    <p:sldId id="444" r:id="rId30"/>
    <p:sldId id="390" r:id="rId31"/>
    <p:sldId id="439" r:id="rId32"/>
    <p:sldId id="265" r:id="rId33"/>
    <p:sldId id="465" r:id="rId34"/>
    <p:sldId id="466" r:id="rId35"/>
    <p:sldId id="451" r:id="rId36"/>
    <p:sldId id="448" r:id="rId37"/>
    <p:sldId id="470" r:id="rId38"/>
    <p:sldId id="502" r:id="rId39"/>
    <p:sldId id="467" r:id="rId40"/>
    <p:sldId id="447" r:id="rId41"/>
    <p:sldId id="463" r:id="rId42"/>
    <p:sldId id="500" r:id="rId43"/>
    <p:sldId id="499" r:id="rId44"/>
    <p:sldId id="346" r:id="rId45"/>
    <p:sldId id="458" r:id="rId46"/>
    <p:sldId id="501" r:id="rId47"/>
    <p:sldId id="264" r:id="rId48"/>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A77"/>
    <a:srgbClr val="FF9B00"/>
    <a:srgbClr val="B5E6FF"/>
    <a:srgbClr val="263A67"/>
    <a:srgbClr val="FFC000"/>
    <a:srgbClr val="C0F0FF"/>
    <a:srgbClr val="0625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09"/>
    <p:restoredTop sz="89242"/>
  </p:normalViewPr>
  <p:slideViewPr>
    <p:cSldViewPr snapToGrid="0">
      <p:cViewPr varScale="1">
        <p:scale>
          <a:sx n="60" d="100"/>
          <a:sy n="60" d="100"/>
        </p:scale>
        <p:origin x="17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CE8277-7051-5146-B39E-CC8CAF7E6409}" type="datetimeFigureOut">
              <a:rPr lang="en-BE" smtClean="0"/>
              <a:t>11/14/23</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E48862-0CB9-6142-BF9A-43F0BC143616}" type="slidenum">
              <a:rPr lang="en-BE" smtClean="0"/>
              <a:t>‹#›</a:t>
            </a:fld>
            <a:endParaRPr lang="en-BE"/>
          </a:p>
        </p:txBody>
      </p:sp>
    </p:spTree>
    <p:extLst>
      <p:ext uri="{BB962C8B-B14F-4D97-AF65-F5344CB8AC3E}">
        <p14:creationId xmlns:p14="http://schemas.microsoft.com/office/powerpoint/2010/main" val="4146556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ec.gov/Archives/edgar/data/1288776/000119312504073639/ds1.ht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6CE48862-0CB9-6142-BF9A-43F0BC143616}" type="slidenum">
              <a:rPr lang="en-BE" smtClean="0"/>
              <a:t>1</a:t>
            </a:fld>
            <a:endParaRPr lang="en-BE"/>
          </a:p>
        </p:txBody>
      </p:sp>
    </p:spTree>
    <p:extLst>
      <p:ext uri="{BB962C8B-B14F-4D97-AF65-F5344CB8AC3E}">
        <p14:creationId xmlns:p14="http://schemas.microsoft.com/office/powerpoint/2010/main" val="933118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invention of fashion created enormous new demand for fabric, and the UK became an economic powerhouse.</a:t>
            </a:r>
          </a:p>
        </p:txBody>
      </p:sp>
      <p:sp>
        <p:nvSpPr>
          <p:cNvPr id="4" name="Slide Number Placeholder 3"/>
          <p:cNvSpPr>
            <a:spLocks noGrp="1"/>
          </p:cNvSpPr>
          <p:nvPr>
            <p:ph type="sldNum" sz="quarter" idx="5"/>
          </p:nvPr>
        </p:nvSpPr>
        <p:spPr/>
        <p:txBody>
          <a:bodyPr/>
          <a:lstStyle/>
          <a:p>
            <a:fld id="{6CE48862-0CB9-6142-BF9A-43F0BC143616}" type="slidenum">
              <a:rPr lang="en-BE" smtClean="0"/>
              <a:t>11</a:t>
            </a:fld>
            <a:endParaRPr lang="en-BE"/>
          </a:p>
        </p:txBody>
      </p:sp>
    </p:spTree>
    <p:extLst>
      <p:ext uri="{BB962C8B-B14F-4D97-AF65-F5344CB8AC3E}">
        <p14:creationId xmlns:p14="http://schemas.microsoft.com/office/powerpoint/2010/main" val="1306092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of all the new jobs that were created, and how ubiquitous computing changed existing jobs. Disruptive, yes. I use the term “first computer revolution” as an echo of the common usage “the first industrial revolution” and the “second industrial revolution”. AI is the beginning of the second computer revolution.</a:t>
            </a:r>
          </a:p>
        </p:txBody>
      </p:sp>
      <p:sp>
        <p:nvSpPr>
          <p:cNvPr id="4" name="Slide Number Placeholder 3"/>
          <p:cNvSpPr>
            <a:spLocks noGrp="1"/>
          </p:cNvSpPr>
          <p:nvPr>
            <p:ph type="sldNum" sz="quarter" idx="5"/>
          </p:nvPr>
        </p:nvSpPr>
        <p:spPr/>
        <p:txBody>
          <a:bodyPr/>
          <a:lstStyle/>
          <a:p>
            <a:fld id="{6CE48862-0CB9-6142-BF9A-43F0BC143616}" type="slidenum">
              <a:rPr lang="en-BE" smtClean="0"/>
              <a:t>12</a:t>
            </a:fld>
            <a:endParaRPr lang="en-BE"/>
          </a:p>
        </p:txBody>
      </p:sp>
    </p:spTree>
    <p:extLst>
      <p:ext uri="{BB962C8B-B14F-4D97-AF65-F5344CB8AC3E}">
        <p14:creationId xmlns:p14="http://schemas.microsoft.com/office/powerpoint/2010/main" val="252833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Shape 525"/>
          <p:cNvSpPr>
            <a:spLocks noGrp="1" noRot="1" noChangeAspect="1"/>
          </p:cNvSpPr>
          <p:nvPr>
            <p:ph type="sldImg"/>
          </p:nvPr>
        </p:nvSpPr>
        <p:spPr>
          <a:xfrm>
            <a:off x="381000" y="685800"/>
            <a:ext cx="6096000" cy="3429000"/>
          </a:xfrm>
          <a:prstGeom prst="rect">
            <a:avLst/>
          </a:prstGeom>
        </p:spPr>
        <p:txBody>
          <a:bodyPr/>
          <a:lstStyle/>
          <a:p>
            <a:endParaRPr/>
          </a:p>
        </p:txBody>
      </p:sp>
      <p:sp>
        <p:nvSpPr>
          <p:cNvPr id="526" name="Shape 526"/>
          <p:cNvSpPr>
            <a:spLocks noGrp="1"/>
          </p:cNvSpPr>
          <p:nvPr>
            <p:ph type="body" sz="quarter" idx="1"/>
          </p:nvPr>
        </p:nvSpPr>
        <p:spPr>
          <a:prstGeom prst="rect">
            <a:avLst/>
          </a:prstGeom>
        </p:spPr>
        <p:txBody>
          <a:bodyPr/>
          <a:lstStyle>
            <a:lvl1pPr>
              <a:lnSpc>
                <a:spcPct val="117999"/>
              </a:lnSpc>
              <a:defRPr sz="1900">
                <a:latin typeface="+mj-lt"/>
                <a:ea typeface="+mj-ea"/>
                <a:cs typeface="+mj-cs"/>
                <a:sym typeface="Arial"/>
              </a:defRPr>
            </a:lvl1pPr>
          </a:lstStyle>
          <a:p>
            <a:r>
              <a:rPr dirty="0"/>
              <a:t>Clayton Christensen described this pattern perfectly in a 2004 Harvard Business Review article. He called it “The law of conservation of attractive profits.”  “"When attractive profits disappear at one stage in the value chain because a product becomes modular and commoditized, the opportunity to earn attractive profits with proprietary products will usually emerge at an adjacent stage."</a:t>
            </a:r>
            <a:r>
              <a:rPr lang="en-US" dirty="0"/>
              <a:t> This was a big part of my thinking about Web 2.0. When the PC made computer hardware a commodity, Microsoft figured out how to make software the center of the computing universe. When open source software and the open protocols of the internet commoditized software, I reasoned that something else was going to become valuable and the source of monopoly profits. I came to the conclusion that value would be in data. And sure enough big data became the center of the computing universe.</a:t>
            </a:r>
          </a:p>
          <a:p>
            <a:endParaRPr lang="en-US" dirty="0"/>
          </a:p>
          <a:p>
            <a:endParaRPr lang="en-US" dirty="0"/>
          </a:p>
          <a:p>
            <a:r>
              <a:rPr lang="en-US" dirty="0"/>
              <a:t>Photo: Evgenia </a:t>
            </a:r>
            <a:r>
              <a:rPr lang="en-US" dirty="0" err="1"/>
              <a:t>Eliseeva</a:t>
            </a:r>
            <a:r>
              <a:rPr lang="en-US" dirty="0"/>
              <a:t>, Harvard Business School</a:t>
            </a:r>
            <a:endParaRPr dirty="0"/>
          </a:p>
        </p:txBody>
      </p:sp>
    </p:spTree>
    <p:extLst>
      <p:ext uri="{BB962C8B-B14F-4D97-AF65-F5344CB8AC3E}">
        <p14:creationId xmlns:p14="http://schemas.microsoft.com/office/powerpoint/2010/main" val="103469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E48862-0CB9-6142-BF9A-43F0BC143616}" type="slidenum">
              <a:rPr lang="en-BE" smtClean="0"/>
              <a:t>14</a:t>
            </a:fld>
            <a:endParaRPr lang="en-BE"/>
          </a:p>
        </p:txBody>
      </p:sp>
    </p:spTree>
    <p:extLst>
      <p:ext uri="{BB962C8B-B14F-4D97-AF65-F5344CB8AC3E}">
        <p14:creationId xmlns:p14="http://schemas.microsoft.com/office/powerpoint/2010/main" val="483483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was victory in this battle, to make the fruits of machine productivity widely available, not just the industrial revolution itself, that led to the unparalleled prosperity of today’s world.</a:t>
            </a:r>
          </a:p>
        </p:txBody>
      </p:sp>
      <p:sp>
        <p:nvSpPr>
          <p:cNvPr id="4" name="Slide Number Placeholder 3"/>
          <p:cNvSpPr>
            <a:spLocks noGrp="1"/>
          </p:cNvSpPr>
          <p:nvPr>
            <p:ph type="sldNum" sz="quarter" idx="5"/>
          </p:nvPr>
        </p:nvSpPr>
        <p:spPr/>
        <p:txBody>
          <a:bodyPr/>
          <a:lstStyle/>
          <a:p>
            <a:fld id="{6CE48862-0CB9-6142-BF9A-43F0BC143616}" type="slidenum">
              <a:rPr lang="en-BE" smtClean="0"/>
              <a:t>16</a:t>
            </a:fld>
            <a:endParaRPr lang="en-BE"/>
          </a:p>
        </p:txBody>
      </p:sp>
    </p:spTree>
    <p:extLst>
      <p:ext uri="{BB962C8B-B14F-4D97-AF65-F5344CB8AC3E}">
        <p14:creationId xmlns:p14="http://schemas.microsoft.com/office/powerpoint/2010/main" val="2026464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remember, that,</a:t>
            </a:r>
            <a:r>
              <a:rPr lang="en-US" baseline="0" dirty="0"/>
              <a:t> a</a:t>
            </a:r>
            <a:r>
              <a:rPr lang="en-US" dirty="0"/>
              <a:t>s my friend, the labor organizer David Rolf, points out, “God did not make being an auto worker a good job!” During the postwar period, we made choices as a society – especially in Europe – to share the fruits of machine productivity more widely. </a:t>
            </a:r>
          </a:p>
        </p:txBody>
      </p:sp>
      <p:sp>
        <p:nvSpPr>
          <p:cNvPr id="4" name="Slide Number Placeholder 3"/>
          <p:cNvSpPr>
            <a:spLocks noGrp="1"/>
          </p:cNvSpPr>
          <p:nvPr>
            <p:ph type="sldNum" sz="quarter" idx="10"/>
          </p:nvPr>
        </p:nvSpPr>
        <p:spPr/>
        <p:txBody>
          <a:bodyPr/>
          <a:lstStyle/>
          <a:p>
            <a:fld id="{B44DB896-29D6-924A-8309-963DBEB600F3}" type="slidenum">
              <a:rPr lang="en-US" smtClean="0"/>
              <a:pPr/>
              <a:t>17</a:t>
            </a:fld>
            <a:endParaRPr lang="en-US" dirty="0"/>
          </a:p>
        </p:txBody>
      </p:sp>
    </p:spTree>
    <p:extLst>
      <p:ext uri="{BB962C8B-B14F-4D97-AF65-F5344CB8AC3E}">
        <p14:creationId xmlns:p14="http://schemas.microsoft.com/office/powerpoint/2010/main" val="1194099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In 1811 and 1812, a group of weavers led by Ned </a:t>
            </a:r>
            <a:r>
              <a:rPr lang="en-US" sz="1200" kern="1200" dirty="0" err="1">
                <a:solidFill>
                  <a:schemeClr val="tx1"/>
                </a:solidFill>
                <a:latin typeface="+mn-lt"/>
                <a:ea typeface="+mn-ea"/>
                <a:cs typeface="+mn-cs"/>
              </a:rPr>
              <a:t>Ludd</a:t>
            </a:r>
            <a:r>
              <a:rPr lang="en-US" sz="1200" kern="1200" dirty="0">
                <a:solidFill>
                  <a:schemeClr val="tx1"/>
                </a:solidFill>
                <a:latin typeface="+mn-lt"/>
                <a:ea typeface="+mn-ea"/>
                <a:cs typeface="+mn-cs"/>
              </a:rPr>
              <a:t> staged a rebellion, smashing the steam powered looms that were threatening their livelihood.  </a:t>
            </a:r>
            <a:r>
              <a:rPr lang="en-US" sz="1200" kern="1200" dirty="0" err="1">
                <a:solidFill>
                  <a:schemeClr val="tx1"/>
                </a:solidFill>
                <a:latin typeface="+mn-lt"/>
                <a:ea typeface="+mn-ea"/>
                <a:cs typeface="+mn-cs"/>
              </a:rPr>
              <a:t>Ludd</a:t>
            </a:r>
            <a:r>
              <a:rPr lang="en-US" sz="1200" kern="1200" dirty="0">
                <a:solidFill>
                  <a:schemeClr val="tx1"/>
                </a:solidFill>
                <a:latin typeface="+mn-lt"/>
                <a:ea typeface="+mn-ea"/>
                <a:cs typeface="+mn-cs"/>
              </a:rPr>
              <a:t> and his compatriots were right to be afraid. The decades ahead were</a:t>
            </a:r>
            <a:r>
              <a:rPr lang="en-US" sz="1200" kern="1200" baseline="0" dirty="0">
                <a:solidFill>
                  <a:schemeClr val="tx1"/>
                </a:solidFill>
                <a:latin typeface="+mn-lt"/>
                <a:ea typeface="+mn-ea"/>
                <a:cs typeface="+mn-cs"/>
              </a:rPr>
              <a:t> grim</a:t>
            </a:r>
            <a:r>
              <a:rPr lang="en-US" sz="1200" kern="1200" dirty="0">
                <a:solidFill>
                  <a:schemeClr val="tx1"/>
                </a:solidFill>
                <a:latin typeface="+mn-lt"/>
                <a:ea typeface="+mn-ea"/>
                <a:cs typeface="+mn-cs"/>
              </a:rPr>
              <a:t>, as machines replaced human labor, and it took time for society to adjust. A big part of what’s needed is for technology to augment workers, not replace them. This was the victory won by the screenwriter’s guild: that AI would be put at the disposal of the writers to increase their productivity, not at the whim of the owners, to reduce their wages.</a:t>
            </a:r>
            <a:endParaRPr lang="en-US" dirty="0"/>
          </a:p>
        </p:txBody>
      </p:sp>
      <p:sp>
        <p:nvSpPr>
          <p:cNvPr id="4" name="Slide Number Placeholder 3"/>
          <p:cNvSpPr>
            <a:spLocks noGrp="1"/>
          </p:cNvSpPr>
          <p:nvPr>
            <p:ph type="sldNum" sz="quarter" idx="10"/>
          </p:nvPr>
        </p:nvSpPr>
        <p:spPr/>
        <p:txBody>
          <a:bodyPr/>
          <a:lstStyle/>
          <a:p>
            <a:fld id="{B44DB896-29D6-924A-8309-963DBEB600F3}" type="slidenum">
              <a:rPr lang="en-US" smtClean="0"/>
              <a:pPr/>
              <a:t>18</a:t>
            </a:fld>
            <a:endParaRPr lang="en-US" dirty="0"/>
          </a:p>
        </p:txBody>
      </p:sp>
    </p:spTree>
    <p:extLst>
      <p:ext uri="{BB962C8B-B14F-4D97-AF65-F5344CB8AC3E}">
        <p14:creationId xmlns:p14="http://schemas.microsoft.com/office/powerpoint/2010/main" val="2603744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job displacement is far from the only risk. The “Misuse risks” called out by the AI Safety summit are real, and they go beyond those mentioned here. For example, AI is a mirror of the data it is trained on, and tends to reinforce biases in the status quo, unless it is rooted out. It can become a powerful tool of social control. The Loss of Control risks are also real, but not in the way that they are often characterized.</a:t>
            </a:r>
          </a:p>
        </p:txBody>
      </p:sp>
      <p:sp>
        <p:nvSpPr>
          <p:cNvPr id="4" name="Slide Number Placeholder 3"/>
          <p:cNvSpPr>
            <a:spLocks noGrp="1"/>
          </p:cNvSpPr>
          <p:nvPr>
            <p:ph type="sldNum" sz="quarter" idx="5"/>
          </p:nvPr>
        </p:nvSpPr>
        <p:spPr/>
        <p:txBody>
          <a:bodyPr/>
          <a:lstStyle/>
          <a:p>
            <a:fld id="{6CE48862-0CB9-6142-BF9A-43F0BC143616}" type="slidenum">
              <a:rPr lang="en-BE" smtClean="0"/>
              <a:t>19</a:t>
            </a:fld>
            <a:endParaRPr lang="en-BE"/>
          </a:p>
        </p:txBody>
      </p:sp>
    </p:spTree>
    <p:extLst>
      <p:ext uri="{BB962C8B-B14F-4D97-AF65-F5344CB8AC3E}">
        <p14:creationId xmlns:p14="http://schemas.microsoft.com/office/powerpoint/2010/main" val="3910878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349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rPr>
              <a:t>So too with financial markets. When,</a:t>
            </a:r>
            <a:r>
              <a:rPr lang="en-US" baseline="0" dirty="0">
                <a:latin typeface="Calibri" charset="0"/>
              </a:rPr>
              <a:t> in 1970, Milton Friedman said that the social responsibility of business is to increase its profits, and when, a few years later, Michael Jensen began to preach the gospel of shareholder value maximization and the need to align executive compensation with rising stock prices, they didn’t mean to create the devastation they wreaked on the economy, but it’s time to recognize it.</a:t>
            </a:r>
          </a:p>
          <a:p>
            <a:endParaRPr lang="en-US" baseline="0" dirty="0">
              <a:latin typeface="Calibri" charset="0"/>
            </a:endParaRPr>
          </a:p>
          <a:p>
            <a:r>
              <a:rPr lang="en-US" dirty="0">
                <a:latin typeface="Calibri" charset="0"/>
              </a:rPr>
              <a:t>(Milton Friedman penned an op-ed in the New York Times arguing that the social responsibility of business was to increase its profits. Anything else was, in effect, taking money from its shareholders. Then in 1976, William </a:t>
            </a:r>
            <a:r>
              <a:rPr lang="en-US" dirty="0" err="1">
                <a:latin typeface="Calibri" charset="0"/>
              </a:rPr>
              <a:t>Meckling</a:t>
            </a:r>
            <a:r>
              <a:rPr lang="en-US" dirty="0">
                <a:latin typeface="Calibri" charset="0"/>
              </a:rPr>
              <a:t> and Michael Jensen wrote a paper outlining the reasoning behind aligning the interests of management with shareholders, which was eventually accomplished with executive pay via stock options. So called “shareholder value” thinking was soon taught in business schools, and that’s when the great divergence between productivity and wages began.</a:t>
            </a:r>
          </a:p>
          <a:p>
            <a:endParaRPr lang="en-US" dirty="0">
              <a:latin typeface="Calibri" charset="0"/>
            </a:endParaRPr>
          </a:p>
        </p:txBody>
      </p:sp>
      <p:sp>
        <p:nvSpPr>
          <p:cNvPr id="6349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1200">
                <a:solidFill>
                  <a:srgbClr val="000000"/>
                </a:solidFill>
                <a:latin typeface="Gill Sans" charset="0"/>
                <a:ea typeface="ヒラギノ角ゴ ProN W3" charset="0"/>
                <a:cs typeface="ヒラギノ角ゴ ProN W3" charset="0"/>
                <a:sym typeface="Gill Sans" charset="0"/>
              </a:defRPr>
            </a:lvl1pPr>
            <a:lvl2pPr marL="742950" indent="-285750">
              <a:defRPr sz="11200">
                <a:solidFill>
                  <a:srgbClr val="000000"/>
                </a:solidFill>
                <a:latin typeface="Gill Sans" charset="0"/>
                <a:ea typeface="ヒラギノ角ゴ ProN W3" charset="0"/>
                <a:cs typeface="ヒラギノ角ゴ ProN W3" charset="0"/>
                <a:sym typeface="Gill Sans" charset="0"/>
              </a:defRPr>
            </a:lvl2pPr>
            <a:lvl3pPr marL="1143000" indent="-228600">
              <a:defRPr sz="11200">
                <a:solidFill>
                  <a:srgbClr val="000000"/>
                </a:solidFill>
                <a:latin typeface="Gill Sans" charset="0"/>
                <a:ea typeface="ヒラギノ角ゴ ProN W3" charset="0"/>
                <a:cs typeface="ヒラギノ角ゴ ProN W3" charset="0"/>
                <a:sym typeface="Gill Sans" charset="0"/>
              </a:defRPr>
            </a:lvl3pPr>
            <a:lvl4pPr marL="1600200" indent="-228600">
              <a:defRPr sz="11200">
                <a:solidFill>
                  <a:srgbClr val="000000"/>
                </a:solidFill>
                <a:latin typeface="Gill Sans" charset="0"/>
                <a:ea typeface="ヒラギノ角ゴ ProN W3" charset="0"/>
                <a:cs typeface="ヒラギノ角ゴ ProN W3" charset="0"/>
                <a:sym typeface="Gill Sans" charset="0"/>
              </a:defRPr>
            </a:lvl4pPr>
            <a:lvl5pPr marL="2057400" indent="-228600">
              <a:defRPr sz="11200">
                <a:solidFill>
                  <a:srgbClr val="000000"/>
                </a:solidFill>
                <a:latin typeface="Gill Sans" charset="0"/>
                <a:ea typeface="ヒラギノ角ゴ ProN W3" charset="0"/>
                <a:cs typeface="ヒラギノ角ゴ ProN W3" charset="0"/>
                <a:sym typeface="Gill Sans" charset="0"/>
              </a:defRPr>
            </a:lvl5pPr>
            <a:lvl6pPr marL="2514600" indent="-228600" eaLnBrk="0" fontAlgn="base" hangingPunct="0">
              <a:spcBef>
                <a:spcPct val="0"/>
              </a:spcBef>
              <a:spcAft>
                <a:spcPct val="0"/>
              </a:spcAft>
              <a:defRPr sz="11200">
                <a:solidFill>
                  <a:srgbClr val="000000"/>
                </a:solidFill>
                <a:latin typeface="Gill Sans" charset="0"/>
                <a:ea typeface="ヒラギノ角ゴ ProN W3" charset="0"/>
                <a:cs typeface="ヒラギノ角ゴ ProN W3" charset="0"/>
                <a:sym typeface="Gill Sans" charset="0"/>
              </a:defRPr>
            </a:lvl6pPr>
            <a:lvl7pPr marL="2971800" indent="-228600" eaLnBrk="0" fontAlgn="base" hangingPunct="0">
              <a:spcBef>
                <a:spcPct val="0"/>
              </a:spcBef>
              <a:spcAft>
                <a:spcPct val="0"/>
              </a:spcAft>
              <a:defRPr sz="11200">
                <a:solidFill>
                  <a:srgbClr val="000000"/>
                </a:solidFill>
                <a:latin typeface="Gill Sans" charset="0"/>
                <a:ea typeface="ヒラギノ角ゴ ProN W3" charset="0"/>
                <a:cs typeface="ヒラギノ角ゴ ProN W3" charset="0"/>
                <a:sym typeface="Gill Sans" charset="0"/>
              </a:defRPr>
            </a:lvl7pPr>
            <a:lvl8pPr marL="3429000" indent="-228600" eaLnBrk="0" fontAlgn="base" hangingPunct="0">
              <a:spcBef>
                <a:spcPct val="0"/>
              </a:spcBef>
              <a:spcAft>
                <a:spcPct val="0"/>
              </a:spcAft>
              <a:defRPr sz="11200">
                <a:solidFill>
                  <a:srgbClr val="000000"/>
                </a:solidFill>
                <a:latin typeface="Gill Sans" charset="0"/>
                <a:ea typeface="ヒラギノ角ゴ ProN W3" charset="0"/>
                <a:cs typeface="ヒラギノ角ゴ ProN W3" charset="0"/>
                <a:sym typeface="Gill Sans" charset="0"/>
              </a:defRPr>
            </a:lvl8pPr>
            <a:lvl9pPr marL="3886200" indent="-228600" eaLnBrk="0" fontAlgn="base" hangingPunct="0">
              <a:spcBef>
                <a:spcPct val="0"/>
              </a:spcBef>
              <a:spcAft>
                <a:spcPct val="0"/>
              </a:spcAft>
              <a:defRPr sz="11200">
                <a:solidFill>
                  <a:srgbClr val="000000"/>
                </a:solidFill>
                <a:latin typeface="Gill Sans" charset="0"/>
                <a:ea typeface="ヒラギノ角ゴ ProN W3" charset="0"/>
                <a:cs typeface="ヒラギノ角ゴ ProN W3" charset="0"/>
                <a:sym typeface="Gill Sans" charset="0"/>
              </a:defRPr>
            </a:lvl9pPr>
          </a:lstStyle>
          <a:p>
            <a:fld id="{E279C76B-AB06-E44B-991F-6554B44F38C4}" type="slidenum">
              <a:rPr lang="en-US" sz="1200"/>
              <a:pPr/>
              <a:t>25</a:t>
            </a:fld>
            <a:endParaRPr lang="en-US" sz="1200"/>
          </a:p>
        </p:txBody>
      </p:sp>
    </p:spTree>
    <p:extLst>
      <p:ext uri="{BB962C8B-B14F-4D97-AF65-F5344CB8AC3E}">
        <p14:creationId xmlns:p14="http://schemas.microsoft.com/office/powerpoint/2010/main" val="1779837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was the golden age of internet idealism, where “Don’t be evil” was Google’s revolutionary motto. Larry Page from an interview that was attached to the </a:t>
            </a:r>
            <a:r>
              <a:rPr lang="en-US" u="sng">
                <a:solidFill>
                  <a:schemeClr val="hlink"/>
                </a:solidFill>
                <a:hlinkClick r:id="rId3"/>
              </a:rPr>
              <a:t>S1 filing for Google’s 2004 IPO</a:t>
            </a:r>
            <a:r>
              <a:rPr lang="en-US" u="sng"/>
              <a:t>. 2004 headshot from https://www.marconisociety.org/fellow-bio/lawrence-page/</a:t>
            </a:r>
            <a:endParaRPr/>
          </a:p>
          <a:p>
            <a:pPr marL="0" lvl="0" indent="0" algn="l" rtl="0">
              <a:spcBef>
                <a:spcPts val="0"/>
              </a:spcBef>
              <a:spcAft>
                <a:spcPts val="0"/>
              </a:spcAft>
              <a:buNone/>
            </a:pPr>
            <a:endParaRPr/>
          </a:p>
          <a:p>
            <a:pPr marL="0" lvl="0" indent="0" algn="l" rtl="0">
              <a:spcBef>
                <a:spcPts val="0"/>
              </a:spcBef>
              <a:spcAft>
                <a:spcPts val="0"/>
              </a:spcAft>
              <a:buNone/>
            </a:pPr>
            <a:r>
              <a:rPr lang="en-US"/>
              <a:t>Jeff Bezos photo from https://bits.blogs.nytimes.com/2013/08/17/jeff-bezos-a-brief-anthology/</a:t>
            </a:r>
            <a:endParaRPr/>
          </a:p>
        </p:txBody>
      </p:sp>
      <p:sp>
        <p:nvSpPr>
          <p:cNvPr id="181" name="Google Shape;18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famous painting by Delacroix of the biblical story of Jacob wrestling with an angel. He cannot win, but comes away stronger from the fight. Today, in facing the challenge of AI, we are wrestling with an angel – or is it a devil? The UK AI safety summit seems to think it is both.</a:t>
            </a:r>
          </a:p>
        </p:txBody>
      </p:sp>
      <p:sp>
        <p:nvSpPr>
          <p:cNvPr id="4" name="Slide Number Placeholder 3"/>
          <p:cNvSpPr>
            <a:spLocks noGrp="1"/>
          </p:cNvSpPr>
          <p:nvPr>
            <p:ph type="sldNum" sz="quarter" idx="5"/>
          </p:nvPr>
        </p:nvSpPr>
        <p:spPr/>
        <p:txBody>
          <a:bodyPr/>
          <a:lstStyle/>
          <a:p>
            <a:fld id="{6CE48862-0CB9-6142-BF9A-43F0BC143616}" type="slidenum">
              <a:rPr lang="en-BE" smtClean="0"/>
              <a:t>2</a:t>
            </a:fld>
            <a:endParaRPr lang="en-BE"/>
          </a:p>
        </p:txBody>
      </p:sp>
    </p:spTree>
    <p:extLst>
      <p:ext uri="{BB962C8B-B14F-4D97-AF65-F5344CB8AC3E}">
        <p14:creationId xmlns:p14="http://schemas.microsoft.com/office/powerpoint/2010/main" val="3641622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8a606dbd72_0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8a606dbd72_0_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28a606dbd72_0_1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 with Mariana </a:t>
            </a:r>
            <a:r>
              <a:rPr lang="en-US" dirty="0" err="1"/>
              <a:t>Mazzucato</a:t>
            </a:r>
            <a:r>
              <a:rPr lang="en-US" dirty="0"/>
              <a:t> and </a:t>
            </a:r>
            <a:r>
              <a:rPr lang="en-US" dirty="0" err="1"/>
              <a:t>Ilan</a:t>
            </a:r>
            <a:r>
              <a:rPr lang="en-US" dirty="0"/>
              <a:t> Strauss, I wrote a paper recently understanding how the first generation of attention and knowledge-shaping machines have gone from empowering users to manipulating them in pursuit of higher profits. The mechanisms we outlined will become even more powerful in the age of AI. We can’t settle for empty promises to use the technology for good.</a:t>
            </a:r>
          </a:p>
        </p:txBody>
      </p:sp>
      <p:sp>
        <p:nvSpPr>
          <p:cNvPr id="4" name="Slide Number Placeholder 3"/>
          <p:cNvSpPr>
            <a:spLocks noGrp="1"/>
          </p:cNvSpPr>
          <p:nvPr>
            <p:ph type="sldNum" sz="quarter" idx="5"/>
          </p:nvPr>
        </p:nvSpPr>
        <p:spPr/>
        <p:txBody>
          <a:bodyPr/>
          <a:lstStyle/>
          <a:p>
            <a:fld id="{6CE48862-0CB9-6142-BF9A-43F0BC143616}" type="slidenum">
              <a:rPr lang="en-BE" smtClean="0"/>
              <a:t>28</a:t>
            </a:fld>
            <a:endParaRPr lang="en-BE"/>
          </a:p>
        </p:txBody>
      </p:sp>
    </p:spTree>
    <p:extLst>
      <p:ext uri="{BB962C8B-B14F-4D97-AF65-F5344CB8AC3E}">
        <p14:creationId xmlns:p14="http://schemas.microsoft.com/office/powerpoint/2010/main" val="979267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does this matter? Economist Mariana </a:t>
            </a:r>
            <a:r>
              <a:rPr lang="en-US" dirty="0" err="1"/>
              <a:t>Mazzucato</a:t>
            </a:r>
            <a:r>
              <a:rPr lang="en-US" dirty="0"/>
              <a:t> likes to point out that “To the classical economists….” We face enormous risk of market concentration. We need to get ahead of this.</a:t>
            </a:r>
          </a:p>
        </p:txBody>
      </p:sp>
      <p:sp>
        <p:nvSpPr>
          <p:cNvPr id="4" name="Slide Number Placeholder 3"/>
          <p:cNvSpPr>
            <a:spLocks noGrp="1"/>
          </p:cNvSpPr>
          <p:nvPr>
            <p:ph type="sldNum" sz="quarter" idx="5"/>
          </p:nvPr>
        </p:nvSpPr>
        <p:spPr/>
        <p:txBody>
          <a:bodyPr/>
          <a:lstStyle/>
          <a:p>
            <a:fld id="{6CE48862-0CB9-6142-BF9A-43F0BC143616}" type="slidenum">
              <a:rPr lang="en-BE" smtClean="0"/>
              <a:t>29</a:t>
            </a:fld>
            <a:endParaRPr lang="en-BE"/>
          </a:p>
        </p:txBody>
      </p:sp>
    </p:spTree>
    <p:extLst>
      <p:ext uri="{BB962C8B-B14F-4D97-AF65-F5344CB8AC3E}">
        <p14:creationId xmlns:p14="http://schemas.microsoft.com/office/powerpoint/2010/main" val="2883056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biggest risks we face is industry concentration and the monopolization of the power of AI.</a:t>
            </a:r>
          </a:p>
        </p:txBody>
      </p:sp>
      <p:sp>
        <p:nvSpPr>
          <p:cNvPr id="4" name="Slide Number Placeholder 3"/>
          <p:cNvSpPr>
            <a:spLocks noGrp="1"/>
          </p:cNvSpPr>
          <p:nvPr>
            <p:ph type="sldNum" sz="quarter" idx="5"/>
          </p:nvPr>
        </p:nvSpPr>
        <p:spPr/>
        <p:txBody>
          <a:bodyPr/>
          <a:lstStyle/>
          <a:p>
            <a:fld id="{6CE48862-0CB9-6142-BF9A-43F0BC143616}" type="slidenum">
              <a:rPr lang="en-BE" smtClean="0"/>
              <a:t>30</a:t>
            </a:fld>
            <a:endParaRPr lang="en-BE"/>
          </a:p>
        </p:txBody>
      </p:sp>
    </p:spTree>
    <p:extLst>
      <p:ext uri="{BB962C8B-B14F-4D97-AF65-F5344CB8AC3E}">
        <p14:creationId xmlns:p14="http://schemas.microsoft.com/office/powerpoint/2010/main" val="17167721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why I’m really excited by initiatives like the Stanford Foundation Model Transparency Index, which makes visible how secretive the large AI platforms are about what they are building. I’ve been pushing for the measures by which AI developers manage the safety of their platforms to be made public, just like we expect public companies to disclose their financials, regularly and consistently, reporting the measures that they themselves use to manage their businesses. </a:t>
            </a:r>
            <a:r>
              <a:rPr lang="en-US" dirty="0" err="1"/>
              <a:t>Thr</a:t>
            </a:r>
            <a:r>
              <a:rPr lang="en-US" dirty="0"/>
              <a:t> FMTI is a good start towards such a set of standards, but it’s a long way to make them more than voluntary.</a:t>
            </a:r>
          </a:p>
        </p:txBody>
      </p:sp>
      <p:sp>
        <p:nvSpPr>
          <p:cNvPr id="4" name="Slide Number Placeholder 3"/>
          <p:cNvSpPr>
            <a:spLocks noGrp="1"/>
          </p:cNvSpPr>
          <p:nvPr>
            <p:ph type="sldNum" sz="quarter" idx="5"/>
          </p:nvPr>
        </p:nvSpPr>
        <p:spPr/>
        <p:txBody>
          <a:bodyPr/>
          <a:lstStyle/>
          <a:p>
            <a:fld id="{6CE48862-0CB9-6142-BF9A-43F0BC143616}" type="slidenum">
              <a:rPr lang="en-BE" smtClean="0"/>
              <a:t>31</a:t>
            </a:fld>
            <a:endParaRPr lang="en-BE"/>
          </a:p>
        </p:txBody>
      </p:sp>
    </p:spTree>
    <p:extLst>
      <p:ext uri="{BB962C8B-B14F-4D97-AF65-F5344CB8AC3E}">
        <p14:creationId xmlns:p14="http://schemas.microsoft.com/office/powerpoint/2010/main" val="276669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also a big believer in decentralized AI. AI developer Jeremiah Wagstaff wrote an inspiring manifesto about what he calls </a:t>
            </a:r>
            <a:r>
              <a:rPr lang="en-US" dirty="0" err="1"/>
              <a:t>humaic</a:t>
            </a:r>
            <a:r>
              <a:rPr lang="en-US" dirty="0"/>
              <a:t> intelligence. “To solve the alignment problem…</a:t>
            </a:r>
          </a:p>
        </p:txBody>
      </p:sp>
      <p:sp>
        <p:nvSpPr>
          <p:cNvPr id="4" name="Slide Number Placeholder 3"/>
          <p:cNvSpPr>
            <a:spLocks noGrp="1"/>
          </p:cNvSpPr>
          <p:nvPr>
            <p:ph type="sldNum" sz="quarter" idx="5"/>
          </p:nvPr>
        </p:nvSpPr>
        <p:spPr/>
        <p:txBody>
          <a:bodyPr/>
          <a:lstStyle/>
          <a:p>
            <a:fld id="{6CE48862-0CB9-6142-BF9A-43F0BC143616}" type="slidenum">
              <a:rPr lang="en-BE" smtClean="0"/>
              <a:t>33</a:t>
            </a:fld>
            <a:endParaRPr lang="en-BE"/>
          </a:p>
        </p:txBody>
      </p:sp>
    </p:spTree>
    <p:extLst>
      <p:ext uri="{BB962C8B-B14F-4D97-AF65-F5344CB8AC3E}">
        <p14:creationId xmlns:p14="http://schemas.microsoft.com/office/powerpoint/2010/main" val="4181064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vision is inherently decentralized. If the AI is to ask “whose values?” it must be trained on the knowledge and value of groups and individuals. It must not be centralized and under the power of a few giant companies.</a:t>
            </a:r>
          </a:p>
        </p:txBody>
      </p:sp>
      <p:sp>
        <p:nvSpPr>
          <p:cNvPr id="4" name="Slide Number Placeholder 3"/>
          <p:cNvSpPr>
            <a:spLocks noGrp="1"/>
          </p:cNvSpPr>
          <p:nvPr>
            <p:ph type="sldNum" sz="quarter" idx="5"/>
          </p:nvPr>
        </p:nvSpPr>
        <p:spPr/>
        <p:txBody>
          <a:bodyPr/>
          <a:lstStyle/>
          <a:p>
            <a:fld id="{6CE48862-0CB9-6142-BF9A-43F0BC143616}" type="slidenum">
              <a:rPr lang="en-BE" smtClean="0"/>
              <a:t>34</a:t>
            </a:fld>
            <a:endParaRPr lang="en-BE"/>
          </a:p>
        </p:txBody>
      </p:sp>
    </p:spTree>
    <p:extLst>
      <p:ext uri="{BB962C8B-B14F-4D97-AF65-F5344CB8AC3E}">
        <p14:creationId xmlns:p14="http://schemas.microsoft.com/office/powerpoint/2010/main" val="1026476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achieve this vision, we need strong markets and strong government. We need government to go beyond regulation, and to build capacity to provide AI as a service to their citizens in areas that the private sector doesn’t do justice to. We need to increase state capacity in AI, both by national and international investment – akin to projects like CERN – and by becoming a USER of AI. As we have seen in the original development of </a:t>
            </a:r>
            <a:r>
              <a:rPr lang="en-US" dirty="0" err="1"/>
              <a:t>Silcon</a:t>
            </a:r>
            <a:r>
              <a:rPr lang="en-US" dirty="0"/>
              <a:t> Valley and the renaissance of private space exploration, government as the largest purchaser of services can play a market shaping role, ensuring that AI services are built to solve society’s problems, not just to find a path to profitability for their creators.</a:t>
            </a:r>
          </a:p>
        </p:txBody>
      </p:sp>
      <p:sp>
        <p:nvSpPr>
          <p:cNvPr id="4" name="Slide Number Placeholder 3"/>
          <p:cNvSpPr>
            <a:spLocks noGrp="1"/>
          </p:cNvSpPr>
          <p:nvPr>
            <p:ph type="sldNum" sz="quarter" idx="5"/>
          </p:nvPr>
        </p:nvSpPr>
        <p:spPr/>
        <p:txBody>
          <a:bodyPr/>
          <a:lstStyle/>
          <a:p>
            <a:fld id="{6CE48862-0CB9-6142-BF9A-43F0BC143616}" type="slidenum">
              <a:rPr lang="en-BE" smtClean="0"/>
              <a:t>35</a:t>
            </a:fld>
            <a:endParaRPr lang="en-BE"/>
          </a:p>
        </p:txBody>
      </p:sp>
    </p:spTree>
    <p:extLst>
      <p:ext uri="{BB962C8B-B14F-4D97-AF65-F5344CB8AC3E}">
        <p14:creationId xmlns:p14="http://schemas.microsoft.com/office/powerpoint/2010/main" val="285603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hape 250"/>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39266" name="Shape 251"/>
          <p:cNvSpPr>
            <a:spLocks noGrp="1"/>
          </p:cNvSpPr>
          <p:nvPr>
            <p:ph type="body"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latin typeface="Calibri" charset="0"/>
              </a:rPr>
              <a:t>It </a:t>
            </a:r>
            <a:r>
              <a:rPr lang="en-US" dirty="0" err="1">
                <a:latin typeface="Calibri" charset="0"/>
              </a:rPr>
              <a:t>isn</a:t>
            </a:r>
            <a:r>
              <a:rPr lang="ja-JP" altLang="en-US" dirty="0">
                <a:latin typeface="Calibri" charset="0"/>
              </a:rPr>
              <a:t>’</a:t>
            </a:r>
            <a:r>
              <a:rPr lang="en-US" altLang="ja-JP" dirty="0">
                <a:latin typeface="Calibri" charset="0"/>
              </a:rPr>
              <a:t>t technology that wants to eliminate jobs. Here</a:t>
            </a:r>
            <a:r>
              <a:rPr lang="ja-JP" altLang="en-US" dirty="0">
                <a:latin typeface="Calibri" charset="0"/>
              </a:rPr>
              <a:t>’</a:t>
            </a:r>
            <a:r>
              <a:rPr lang="en-US" altLang="ja-JP" dirty="0">
                <a:latin typeface="Calibri" charset="0"/>
              </a:rPr>
              <a:t>s what technology really wants. Nick </a:t>
            </a:r>
            <a:r>
              <a:rPr lang="en-US" altLang="ja-JP" dirty="0" err="1">
                <a:latin typeface="Calibri" charset="0"/>
              </a:rPr>
              <a:t>Hanauer</a:t>
            </a:r>
            <a:r>
              <a:rPr lang="en-US" altLang="ja-JP" dirty="0">
                <a:latin typeface="Calibri" charset="0"/>
              </a:rPr>
              <a:t> put it best when he said:  </a:t>
            </a:r>
            <a:r>
              <a:rPr lang="en-US" sz="1800" dirty="0">
                <a:sym typeface="Helvetica"/>
              </a:rPr>
              <a:t>“</a:t>
            </a:r>
            <a:r>
              <a:rPr lang="en-US" sz="1400" dirty="0">
                <a:sym typeface="Helvetica"/>
              </a:rPr>
              <a:t>Prosperity in human societies is best understood as the accumulation of solutions to human problems. We won’t run out of work until we run out of problems.</a:t>
            </a:r>
            <a:r>
              <a:rPr lang="en-US" sz="1800" dirty="0">
                <a:sym typeface="Helvetica"/>
              </a:rPr>
              <a:t>”</a:t>
            </a:r>
          </a:p>
          <a:p>
            <a:r>
              <a:rPr lang="en-US" altLang="ja-JP" dirty="0">
                <a:latin typeface="Calibri" charset="0"/>
              </a:rPr>
              <a:t>Are we done yet? Are we done yet?</a:t>
            </a:r>
          </a:p>
          <a:p>
            <a:endParaRPr lang="en-US" altLang="ja-JP" dirty="0">
              <a:latin typeface="Calibri" charset="0"/>
            </a:endParaRPr>
          </a:p>
        </p:txBody>
      </p:sp>
    </p:spTree>
    <p:extLst>
      <p:ext uri="{BB962C8B-B14F-4D97-AF65-F5344CB8AC3E}">
        <p14:creationId xmlns:p14="http://schemas.microsoft.com/office/powerpoint/2010/main" val="11124702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While that list of the world’s great problems seem daunting, we’ve been there before. That golden age of postwar productivity was the result of massive investments in in roads and bridges, universal power, water, sanitation, communications. Louis Hyman, author of Borrow:</a:t>
            </a:r>
            <a:r>
              <a:rPr lang="en-US" sz="1200" kern="1200" baseline="0" dirty="0">
                <a:solidFill>
                  <a:schemeClr val="tx1"/>
                </a:solidFill>
                <a:latin typeface="+mn-lt"/>
                <a:ea typeface="+mn-ea"/>
                <a:cs typeface="+mn-cs"/>
              </a:rPr>
              <a:t> The American Way of Debt, pointed out that we went from 10% of homes in the US having electricity in 1930 to 60% ten years later, simply by putting idle capital and human ingenuity to work. </a:t>
            </a:r>
            <a:r>
              <a:rPr lang="en-US" sz="1200" kern="1200" dirty="0">
                <a:solidFill>
                  <a:schemeClr val="tx1"/>
                </a:solidFill>
                <a:latin typeface="+mn-lt"/>
                <a:ea typeface="+mn-ea"/>
                <a:cs typeface="+mn-cs"/>
              </a:rPr>
              <a:t>After World War II, we committed enormous resources to rebuild the lands destroyed by war, but we also invested in basic research. We invested in new industries: aerospace, chemicals, and yes, computers and telecommunications.  </a:t>
            </a:r>
            <a:endParaRPr lang="en-US" dirty="0"/>
          </a:p>
        </p:txBody>
      </p:sp>
      <p:sp>
        <p:nvSpPr>
          <p:cNvPr id="4" name="Slide Number Placeholder 3"/>
          <p:cNvSpPr>
            <a:spLocks noGrp="1"/>
          </p:cNvSpPr>
          <p:nvPr>
            <p:ph type="sldNum" sz="quarter" idx="10"/>
          </p:nvPr>
        </p:nvSpPr>
        <p:spPr/>
        <p:txBody>
          <a:bodyPr/>
          <a:lstStyle/>
          <a:p>
            <a:fld id="{B44DB896-29D6-924A-8309-963DBEB600F3}" type="slidenum">
              <a:rPr lang="en-US" smtClean="0"/>
              <a:pPr/>
              <a:t>38</a:t>
            </a:fld>
            <a:endParaRPr lang="en-US" dirty="0"/>
          </a:p>
        </p:txBody>
      </p:sp>
    </p:spTree>
    <p:extLst>
      <p:ext uri="{BB962C8B-B14F-4D97-AF65-F5344CB8AC3E}">
        <p14:creationId xmlns:p14="http://schemas.microsoft.com/office/powerpoint/2010/main" val="2491334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did President Biden’s Executive order on AI.</a:t>
            </a:r>
          </a:p>
        </p:txBody>
      </p:sp>
      <p:sp>
        <p:nvSpPr>
          <p:cNvPr id="4" name="Slide Number Placeholder 3"/>
          <p:cNvSpPr>
            <a:spLocks noGrp="1"/>
          </p:cNvSpPr>
          <p:nvPr>
            <p:ph type="sldNum" sz="quarter" idx="5"/>
          </p:nvPr>
        </p:nvSpPr>
        <p:spPr/>
        <p:txBody>
          <a:bodyPr/>
          <a:lstStyle/>
          <a:p>
            <a:fld id="{6CE48862-0CB9-6142-BF9A-43F0BC143616}" type="slidenum">
              <a:rPr lang="en-BE" smtClean="0"/>
              <a:t>3</a:t>
            </a:fld>
            <a:endParaRPr lang="en-BE"/>
          </a:p>
        </p:txBody>
      </p:sp>
    </p:spTree>
    <p:extLst>
      <p:ext uri="{BB962C8B-B14F-4D97-AF65-F5344CB8AC3E}">
        <p14:creationId xmlns:p14="http://schemas.microsoft.com/office/powerpoint/2010/main" val="36023855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great tragedies of the last decade is that we put idle capital to work on trivialities, rather than rebuilding our infrastructure and transforming our energy systems when debt was almost free. That leads me back to the Delacroix painting with whose </a:t>
            </a:r>
            <a:r>
              <a:rPr lang="en-US" dirty="0" err="1"/>
              <a:t>ChatGPT</a:t>
            </a:r>
            <a:r>
              <a:rPr lang="en-US" dirty="0"/>
              <a:t> simulacrum I began this talk. Here it is, and with it, the poet Rainer Maria Rilke’s remarkable commentary on it, from his poem “The Man Watching” </a:t>
            </a:r>
          </a:p>
          <a:p>
            <a:r>
              <a:rPr lang="en-US" dirty="0"/>
              <a:t>: what we fight with is so small, and when we win it makes us small.” The opportunity of AI is to wrestle with an angel, and come away stronger from the fight. AI is a chance to radically change our society for the better.</a:t>
            </a:r>
          </a:p>
        </p:txBody>
      </p:sp>
      <p:sp>
        <p:nvSpPr>
          <p:cNvPr id="4" name="Slide Number Placeholder 3"/>
          <p:cNvSpPr>
            <a:spLocks noGrp="1"/>
          </p:cNvSpPr>
          <p:nvPr>
            <p:ph type="sldNum" sz="quarter" idx="5"/>
          </p:nvPr>
        </p:nvSpPr>
        <p:spPr/>
        <p:txBody>
          <a:bodyPr/>
          <a:lstStyle/>
          <a:p>
            <a:fld id="{6CE48862-0CB9-6142-BF9A-43F0BC143616}" type="slidenum">
              <a:rPr lang="en-BE" smtClean="0"/>
              <a:t>39</a:t>
            </a:fld>
            <a:endParaRPr lang="en-BE"/>
          </a:p>
        </p:txBody>
      </p:sp>
    </p:spTree>
    <p:extLst>
      <p:ext uri="{BB962C8B-B14F-4D97-AF65-F5344CB8AC3E}">
        <p14:creationId xmlns:p14="http://schemas.microsoft.com/office/powerpoint/2010/main" val="4126281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not small things. Let’s use the new capabilities that AI will bring us to make a better world. Thank you very much.</a:t>
            </a:r>
          </a:p>
        </p:txBody>
      </p:sp>
      <p:sp>
        <p:nvSpPr>
          <p:cNvPr id="4" name="Slide Number Placeholder 3"/>
          <p:cNvSpPr>
            <a:spLocks noGrp="1"/>
          </p:cNvSpPr>
          <p:nvPr>
            <p:ph type="sldNum" sz="quarter" idx="5"/>
          </p:nvPr>
        </p:nvSpPr>
        <p:spPr/>
        <p:txBody>
          <a:bodyPr/>
          <a:lstStyle/>
          <a:p>
            <a:fld id="{6CE48862-0CB9-6142-BF9A-43F0BC143616}" type="slidenum">
              <a:rPr lang="en-BE" smtClean="0"/>
              <a:t>40</a:t>
            </a:fld>
            <a:endParaRPr lang="en-BE"/>
          </a:p>
        </p:txBody>
      </p:sp>
    </p:spTree>
    <p:extLst>
      <p:ext uri="{BB962C8B-B14F-4D97-AF65-F5344CB8AC3E}">
        <p14:creationId xmlns:p14="http://schemas.microsoft.com/office/powerpoint/2010/main" val="2323323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dirty="0"/>
          </a:p>
        </p:txBody>
      </p:sp>
      <p:sp>
        <p:nvSpPr>
          <p:cNvPr id="4" name="Slide Number Placeholder 3"/>
          <p:cNvSpPr>
            <a:spLocks noGrp="1"/>
          </p:cNvSpPr>
          <p:nvPr>
            <p:ph type="sldNum" sz="quarter" idx="5"/>
          </p:nvPr>
        </p:nvSpPr>
        <p:spPr/>
        <p:txBody>
          <a:bodyPr/>
          <a:lstStyle/>
          <a:p>
            <a:fld id="{6CE48862-0CB9-6142-BF9A-43F0BC143616}" type="slidenum">
              <a:rPr lang="en-BE" smtClean="0"/>
              <a:t>41</a:t>
            </a:fld>
            <a:endParaRPr lang="en-BE"/>
          </a:p>
        </p:txBody>
      </p:sp>
    </p:spTree>
    <p:extLst>
      <p:ext uri="{BB962C8B-B14F-4D97-AF65-F5344CB8AC3E}">
        <p14:creationId xmlns:p14="http://schemas.microsoft.com/office/powerpoint/2010/main" val="1393573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asked GPT to illustrate this tension by creating an illustration based on Delacroix’s famous painting, except with an angel battling a devil. Here’s what </a:t>
            </a:r>
            <a:r>
              <a:rPr lang="en-US" dirty="0" err="1"/>
              <a:t>ChatGPT</a:t>
            </a:r>
            <a:r>
              <a:rPr lang="en-US" dirty="0"/>
              <a:t> had to say.</a:t>
            </a:r>
          </a:p>
          <a:p>
            <a:r>
              <a:rPr lang="en-US" dirty="0" err="1"/>
              <a:t>ChatGPT</a:t>
            </a:r>
            <a:r>
              <a:rPr lang="en-US" dirty="0"/>
              <a:t> itself doesn’t create the drawing. It constructs a prompt that it then passes to DALL-E, an AI optimized for image generation. It’s important not to think of AI as one things. It’s increasingly going to be a set of interacting processes, some of which are not AI. </a:t>
            </a:r>
          </a:p>
        </p:txBody>
      </p:sp>
      <p:sp>
        <p:nvSpPr>
          <p:cNvPr id="4" name="Slide Number Placeholder 3"/>
          <p:cNvSpPr>
            <a:spLocks noGrp="1"/>
          </p:cNvSpPr>
          <p:nvPr>
            <p:ph type="sldNum" sz="quarter" idx="5"/>
          </p:nvPr>
        </p:nvSpPr>
        <p:spPr/>
        <p:txBody>
          <a:bodyPr/>
          <a:lstStyle/>
          <a:p>
            <a:fld id="{6CE48862-0CB9-6142-BF9A-43F0BC143616}" type="slidenum">
              <a:rPr lang="en-BE" smtClean="0"/>
              <a:t>4</a:t>
            </a:fld>
            <a:endParaRPr lang="en-BE"/>
          </a:p>
        </p:txBody>
      </p:sp>
    </p:spTree>
    <p:extLst>
      <p:ext uri="{BB962C8B-B14F-4D97-AF65-F5344CB8AC3E}">
        <p14:creationId xmlns:p14="http://schemas.microsoft.com/office/powerpoint/2010/main" val="140016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also true in the early days of the industrial revolution. The poet William Blake wrote in 1811 of the “dark Satanic mills” that were sprouting in England. The buildings of England and the lungs of its people were blackened with coal smoke. Children slaved in the mills, workers were crowded into slums, disease was rampant. Meanwhile, wealthy mill owners and merchants prospered.</a:t>
            </a:r>
          </a:p>
        </p:txBody>
      </p:sp>
      <p:sp>
        <p:nvSpPr>
          <p:cNvPr id="4" name="Slide Number Placeholder 3"/>
          <p:cNvSpPr>
            <a:spLocks noGrp="1"/>
          </p:cNvSpPr>
          <p:nvPr>
            <p:ph type="sldNum" sz="quarter" idx="5"/>
          </p:nvPr>
        </p:nvSpPr>
        <p:spPr/>
        <p:txBody>
          <a:bodyPr/>
          <a:lstStyle/>
          <a:p>
            <a:fld id="{6CE48862-0CB9-6142-BF9A-43F0BC143616}" type="slidenum">
              <a:rPr lang="en-BE" smtClean="0"/>
              <a:t>6</a:t>
            </a:fld>
            <a:endParaRPr lang="en-BE"/>
          </a:p>
        </p:txBody>
      </p:sp>
    </p:spTree>
    <p:extLst>
      <p:ext uri="{BB962C8B-B14F-4D97-AF65-F5344CB8AC3E}">
        <p14:creationId xmlns:p14="http://schemas.microsoft.com/office/powerpoint/2010/main" val="3371032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consider the alternative. As Brad Delong described in </a:t>
            </a:r>
            <a:r>
              <a:rPr lang="en-US" i="1" dirty="0"/>
              <a:t>Slouching Towards Utopia </a:t>
            </a:r>
            <a:r>
              <a:rPr lang="en-US" dirty="0"/>
              <a:t>For thousands of years, humanity was in what economists refer to as “Malthus’s trap.” Increases in population (the red line) ate up all of the benefits of any increase in productivity, leaving living standards (the blue line) about the same, or even worse. But something magical happened during the industrial revolution. Productivity increases finally compounded sufficiently to outrun population growth,</a:t>
            </a:r>
          </a:p>
        </p:txBody>
      </p:sp>
      <p:sp>
        <p:nvSpPr>
          <p:cNvPr id="4" name="Slide Number Placeholder 3"/>
          <p:cNvSpPr>
            <a:spLocks noGrp="1"/>
          </p:cNvSpPr>
          <p:nvPr>
            <p:ph type="sldNum" sz="quarter" idx="5"/>
          </p:nvPr>
        </p:nvSpPr>
        <p:spPr/>
        <p:txBody>
          <a:bodyPr/>
          <a:lstStyle/>
          <a:p>
            <a:fld id="{6CE48862-0CB9-6142-BF9A-43F0BC143616}" type="slidenum">
              <a:rPr lang="en-BE" smtClean="0"/>
              <a:t>7</a:t>
            </a:fld>
            <a:endParaRPr lang="en-BE"/>
          </a:p>
        </p:txBody>
      </p:sp>
    </p:spTree>
    <p:extLst>
      <p:ext uri="{BB962C8B-B14F-4D97-AF65-F5344CB8AC3E}">
        <p14:creationId xmlns:p14="http://schemas.microsoft.com/office/powerpoint/2010/main" val="2233002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were a serf in the Middle Ages, as shown in this illustration from the early 13</a:t>
            </a:r>
            <a:r>
              <a:rPr lang="en-US" baseline="30000" dirty="0"/>
              <a:t>th</a:t>
            </a:r>
            <a:r>
              <a:rPr lang="en-US" dirty="0"/>
              <a:t> century, you laboriously harvested grain by hand.</a:t>
            </a:r>
          </a:p>
        </p:txBody>
      </p:sp>
      <p:sp>
        <p:nvSpPr>
          <p:cNvPr id="4" name="Slide Number Placeholder 3"/>
          <p:cNvSpPr>
            <a:spLocks noGrp="1"/>
          </p:cNvSpPr>
          <p:nvPr>
            <p:ph type="sldNum" sz="quarter" idx="5"/>
          </p:nvPr>
        </p:nvSpPr>
        <p:spPr/>
        <p:txBody>
          <a:bodyPr/>
          <a:lstStyle/>
          <a:p>
            <a:fld id="{6CE48862-0CB9-6142-BF9A-43F0BC143616}" type="slidenum">
              <a:rPr lang="en-BE" smtClean="0"/>
              <a:t>8</a:t>
            </a:fld>
            <a:endParaRPr lang="en-BE"/>
          </a:p>
        </p:txBody>
      </p:sp>
    </p:spTree>
    <p:extLst>
      <p:ext uri="{BB962C8B-B14F-4D97-AF65-F5344CB8AC3E}">
        <p14:creationId xmlns:p14="http://schemas.microsoft.com/office/powerpoint/2010/main" val="2291461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as they did in ancient Egypt, three thousand years earlier.</a:t>
            </a:r>
          </a:p>
        </p:txBody>
      </p:sp>
      <p:sp>
        <p:nvSpPr>
          <p:cNvPr id="4" name="Slide Number Placeholder 3"/>
          <p:cNvSpPr>
            <a:spLocks noGrp="1"/>
          </p:cNvSpPr>
          <p:nvPr>
            <p:ph type="sldNum" sz="quarter" idx="5"/>
          </p:nvPr>
        </p:nvSpPr>
        <p:spPr/>
        <p:txBody>
          <a:bodyPr/>
          <a:lstStyle/>
          <a:p>
            <a:fld id="{6CE48862-0CB9-6142-BF9A-43F0BC143616}" type="slidenum">
              <a:rPr lang="en-BE" smtClean="0"/>
              <a:t>9</a:t>
            </a:fld>
            <a:endParaRPr lang="en-BE"/>
          </a:p>
        </p:txBody>
      </p:sp>
    </p:spTree>
    <p:extLst>
      <p:ext uri="{BB962C8B-B14F-4D97-AF65-F5344CB8AC3E}">
        <p14:creationId xmlns:p14="http://schemas.microsoft.com/office/powerpoint/2010/main" val="2770091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suddenly, in the 1800s, that began to change. Machines took over more of the work. This industrial revolution replaced human muscle with ”iron muscle” largely powered by coal-fired steam engines.</a:t>
            </a:r>
          </a:p>
        </p:txBody>
      </p:sp>
      <p:sp>
        <p:nvSpPr>
          <p:cNvPr id="4" name="Slide Number Placeholder 3"/>
          <p:cNvSpPr>
            <a:spLocks noGrp="1"/>
          </p:cNvSpPr>
          <p:nvPr>
            <p:ph type="sldNum" sz="quarter" idx="5"/>
          </p:nvPr>
        </p:nvSpPr>
        <p:spPr/>
        <p:txBody>
          <a:bodyPr/>
          <a:lstStyle/>
          <a:p>
            <a:fld id="{6CE48862-0CB9-6142-BF9A-43F0BC143616}" type="slidenum">
              <a:rPr lang="en-BE" smtClean="0"/>
              <a:t>10</a:t>
            </a:fld>
            <a:endParaRPr lang="en-BE"/>
          </a:p>
        </p:txBody>
      </p:sp>
    </p:spTree>
    <p:extLst>
      <p:ext uri="{BB962C8B-B14F-4D97-AF65-F5344CB8AC3E}">
        <p14:creationId xmlns:p14="http://schemas.microsoft.com/office/powerpoint/2010/main" val="765250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4F1B6-99D6-9C44-5BF3-15ABEC66108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18EA3E98-FF02-9834-0505-58A58D504F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385D1A23-639E-A94A-D13D-D6BBCCFFA105}"/>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5" name="Footer Placeholder 4">
            <a:extLst>
              <a:ext uri="{FF2B5EF4-FFF2-40B4-BE49-F238E27FC236}">
                <a16:creationId xmlns:a16="http://schemas.microsoft.com/office/drawing/2014/main" id="{9D71BD6C-CC44-1368-C382-2509AA7754F0}"/>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02966722-3802-51A0-89DB-0FB23EFE1345}"/>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404410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33068-CF6B-B008-2622-82E5A2DC2903}"/>
              </a:ext>
            </a:extLst>
          </p:cNvPr>
          <p:cNvSpPr>
            <a:spLocks noGrp="1"/>
          </p:cNvSpPr>
          <p:nvPr>
            <p:ph type="title"/>
          </p:nvPr>
        </p:nvSpPr>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F4E15485-9DEF-4325-E89C-ADF256BDFA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ACC5DDDA-3068-91CA-5D34-A1CBD5F74F2B}"/>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5" name="Footer Placeholder 4">
            <a:extLst>
              <a:ext uri="{FF2B5EF4-FFF2-40B4-BE49-F238E27FC236}">
                <a16:creationId xmlns:a16="http://schemas.microsoft.com/office/drawing/2014/main" id="{B61600D0-BF8F-4E10-4592-4BB2CBACF92A}"/>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F577971F-38CE-E433-39F0-9464654E0A90}"/>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758529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838677-B779-F072-2F73-450E08853D3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006471D9-C4D5-AD58-D0BE-58F7AC2B24D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EC324DC4-32EB-CBD9-9DE2-2A94F2332CA1}"/>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5" name="Footer Placeholder 4">
            <a:extLst>
              <a:ext uri="{FF2B5EF4-FFF2-40B4-BE49-F238E27FC236}">
                <a16:creationId xmlns:a16="http://schemas.microsoft.com/office/drawing/2014/main" id="{EFD26D2E-8BC9-912C-212E-3CBC72A296F0}"/>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6BBA15E-4E0F-ABDD-99BA-C815BADFD2DE}"/>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676830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54126"/>
            <a:ext cx="10515600" cy="4349749"/>
          </a:xfrm>
        </p:spPr>
        <p:txBody>
          <a:bodyPr anchor="ctr"/>
          <a:lstStyle>
            <a:lvl1pPr marL="0" indent="0" algn="l">
              <a:buFontTx/>
              <a:buNone/>
              <a:defRPr sz="4267"/>
            </a:lvl1pPr>
            <a:lvl2pPr marL="457189" indent="0">
              <a:buFontTx/>
              <a:buNone/>
              <a:defRPr/>
            </a:lvl2pPr>
            <a:lvl3pPr marL="914377" indent="0">
              <a:buFontTx/>
              <a:buNone/>
              <a:defRPr/>
            </a:lvl3pPr>
          </a:lstStyle>
          <a:p>
            <a:pPr lvl="0"/>
            <a:r>
              <a:rPr lang="en-US"/>
              <a:t>Click to edit Master text styles</a:t>
            </a:r>
          </a:p>
        </p:txBody>
      </p:sp>
      <p:sp>
        <p:nvSpPr>
          <p:cNvPr id="4" name="Title 3"/>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1786820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9D2E4-7717-7EDD-2F24-243D4239EC5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03E35D95-3CEB-A2F9-9AFB-2C34F4CA7FA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B2C8A131-436C-695E-ECC9-9890772A5074}"/>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5" name="Footer Placeholder 4">
            <a:extLst>
              <a:ext uri="{FF2B5EF4-FFF2-40B4-BE49-F238E27FC236}">
                <a16:creationId xmlns:a16="http://schemas.microsoft.com/office/drawing/2014/main" id="{C2A9449F-73BC-760E-BBDE-F3755AB684F0}"/>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DE4A4AF9-8F4B-D032-BA8E-8D61BC58B060}"/>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4260310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957D0-64D3-70AE-5605-C9FD5DC1ACE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AC0AAC5E-150C-D2AD-C9C9-4B961FDE1136}"/>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91D5B27F-C0FB-2CA4-EE8B-3ECDA6235F1C}"/>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5" name="Footer Placeholder 4">
            <a:extLst>
              <a:ext uri="{FF2B5EF4-FFF2-40B4-BE49-F238E27FC236}">
                <a16:creationId xmlns:a16="http://schemas.microsoft.com/office/drawing/2014/main" id="{DAEC6CA7-87E9-97C5-7A64-32FB6EBEF5E0}"/>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3232C25E-994C-A6AD-63B7-FF1397E2B003}"/>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1605825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E295D-C59F-5EB4-BCBA-CE77A0DDFE0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E136C7BB-F8D9-EE2D-1D19-9880B7F25E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00CB160-57E0-D8BA-8420-3C09863C2CBA}"/>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5" name="Footer Placeholder 4">
            <a:extLst>
              <a:ext uri="{FF2B5EF4-FFF2-40B4-BE49-F238E27FC236}">
                <a16:creationId xmlns:a16="http://schemas.microsoft.com/office/drawing/2014/main" id="{392D18ED-B202-01E7-7B9F-D4159B95BEE4}"/>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BFEDBBFC-2F49-98E4-D5D2-4C06880C4FB4}"/>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2442375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E56FA-7B02-4863-49B9-B8BD522A462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39CDBF42-C85A-66CA-3D49-6A83946FE8E7}"/>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84DFCEA5-20D4-EDE3-151A-E30716CE9349}"/>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C5E10E8E-B8F5-4858-C07E-6AD8D64E7A60}"/>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6" name="Footer Placeholder 5">
            <a:extLst>
              <a:ext uri="{FF2B5EF4-FFF2-40B4-BE49-F238E27FC236}">
                <a16:creationId xmlns:a16="http://schemas.microsoft.com/office/drawing/2014/main" id="{07E4435E-84CA-4402-D4D4-49740C170E70}"/>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7" name="Slide Number Placeholder 6">
            <a:extLst>
              <a:ext uri="{FF2B5EF4-FFF2-40B4-BE49-F238E27FC236}">
                <a16:creationId xmlns:a16="http://schemas.microsoft.com/office/drawing/2014/main" id="{0DFE07C8-F18A-26E2-6BB0-2478E8A5F45C}"/>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1492132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B165-7727-9A8D-C608-C28301B8D46F}"/>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2A538883-BCA0-1661-BC23-A1FEC7951F0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CDC5D7B-1793-8DF4-106D-E5E8FABEDDE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9C200B77-BC7F-0704-292E-9E71B97B996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A948322-CA7E-B616-5CA5-E4020D894AF2}"/>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64AE7655-3A9B-981E-E77A-DC4403CFBD97}"/>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8" name="Footer Placeholder 7">
            <a:extLst>
              <a:ext uri="{FF2B5EF4-FFF2-40B4-BE49-F238E27FC236}">
                <a16:creationId xmlns:a16="http://schemas.microsoft.com/office/drawing/2014/main" id="{5B4F604E-3926-6217-A8E4-94C1B1DC01DF}"/>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9" name="Slide Number Placeholder 8">
            <a:extLst>
              <a:ext uri="{FF2B5EF4-FFF2-40B4-BE49-F238E27FC236}">
                <a16:creationId xmlns:a16="http://schemas.microsoft.com/office/drawing/2014/main" id="{FD4F2208-9667-891F-B108-96CC68F0D88C}"/>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1659158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F7C50-94CF-1727-7825-B15DC3E8FEE5}"/>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63EAEA9A-BF54-9579-4213-D13863E152BA}"/>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4" name="Footer Placeholder 3">
            <a:extLst>
              <a:ext uri="{FF2B5EF4-FFF2-40B4-BE49-F238E27FC236}">
                <a16:creationId xmlns:a16="http://schemas.microsoft.com/office/drawing/2014/main" id="{14E20A61-F5E0-3E61-479F-E17217998076}"/>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5" name="Slide Number Placeholder 4">
            <a:extLst>
              <a:ext uri="{FF2B5EF4-FFF2-40B4-BE49-F238E27FC236}">
                <a16:creationId xmlns:a16="http://schemas.microsoft.com/office/drawing/2014/main" id="{05B02994-D8A8-20E1-C947-7E8641130F40}"/>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4054756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8C3C2-48B0-6F8B-4809-3DF57D5E29CE}"/>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3" name="Footer Placeholder 2">
            <a:extLst>
              <a:ext uri="{FF2B5EF4-FFF2-40B4-BE49-F238E27FC236}">
                <a16:creationId xmlns:a16="http://schemas.microsoft.com/office/drawing/2014/main" id="{4D93C2E9-8384-C81F-7FE2-8C7FB741F400}"/>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4" name="Slide Number Placeholder 3">
            <a:extLst>
              <a:ext uri="{FF2B5EF4-FFF2-40B4-BE49-F238E27FC236}">
                <a16:creationId xmlns:a16="http://schemas.microsoft.com/office/drawing/2014/main" id="{9D74FB9E-E2DF-9E74-B1CA-8A96CB04E7CC}"/>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910525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0C52-3A0B-8EF3-EEF5-35506FDBE4F9}"/>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F02AFB72-AE00-26B9-6FF0-98389F63500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31476264-51E8-6996-C8DD-0B052612D88B}"/>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5" name="Footer Placeholder 4">
            <a:extLst>
              <a:ext uri="{FF2B5EF4-FFF2-40B4-BE49-F238E27FC236}">
                <a16:creationId xmlns:a16="http://schemas.microsoft.com/office/drawing/2014/main" id="{B00E96E3-CF94-D215-8D3D-672B525833E0}"/>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71300B9D-604E-8D72-0BCF-0AEF6E23586B}"/>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215566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194F0-408D-DA10-947F-292CA5B9C2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E025025F-4A05-F72C-62C6-7974726B7D3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E782BBDB-45E6-89C1-AB4B-B66B250253D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29279E8-0642-3748-61C3-A27D4D61932B}"/>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6" name="Footer Placeholder 5">
            <a:extLst>
              <a:ext uri="{FF2B5EF4-FFF2-40B4-BE49-F238E27FC236}">
                <a16:creationId xmlns:a16="http://schemas.microsoft.com/office/drawing/2014/main" id="{26C40302-F831-47D9-16A1-3EA968A4EC49}"/>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7" name="Slide Number Placeholder 6">
            <a:extLst>
              <a:ext uri="{FF2B5EF4-FFF2-40B4-BE49-F238E27FC236}">
                <a16:creationId xmlns:a16="http://schemas.microsoft.com/office/drawing/2014/main" id="{D2EA03AF-134D-A8FE-37A1-4274A379763C}"/>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32864321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1B9FB-6C14-C08D-97EF-B235209E319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7A9492E1-38DE-EFEC-5466-23CDC92B08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F7DB3AA1-66B0-D48F-2E60-65218C71C36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0E7D667-6DB9-8CA6-CEDE-2994C5C1DA23}"/>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6" name="Footer Placeholder 5">
            <a:extLst>
              <a:ext uri="{FF2B5EF4-FFF2-40B4-BE49-F238E27FC236}">
                <a16:creationId xmlns:a16="http://schemas.microsoft.com/office/drawing/2014/main" id="{67CDCB1E-6B82-CC12-1E7C-76E267EC392B}"/>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7" name="Slide Number Placeholder 6">
            <a:extLst>
              <a:ext uri="{FF2B5EF4-FFF2-40B4-BE49-F238E27FC236}">
                <a16:creationId xmlns:a16="http://schemas.microsoft.com/office/drawing/2014/main" id="{E11C54F3-636B-7E28-CF02-EC684C94E26C}"/>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6304209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5E16D-208E-4E21-089F-82627F0002B1}"/>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41B09DE9-E864-8E8F-8A67-7F34308CA0E2}"/>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6B5D88DF-CD8E-2A1E-79F6-834831A9AD63}"/>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5" name="Footer Placeholder 4">
            <a:extLst>
              <a:ext uri="{FF2B5EF4-FFF2-40B4-BE49-F238E27FC236}">
                <a16:creationId xmlns:a16="http://schemas.microsoft.com/office/drawing/2014/main" id="{1A9D0E4D-252D-9157-A277-405264797B06}"/>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EC60DB2F-A7C1-9A24-9ED1-4ADCC3EC8895}"/>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2070270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A0A96F-134C-4876-EBB4-225399B52E0E}"/>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C0F1B3D0-0E40-3BE1-3216-49D35BFD27F4}"/>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D58A10A7-7536-13E7-7DF9-955358C2FBD9}"/>
              </a:ext>
            </a:extLst>
          </p:cNvPr>
          <p:cNvSpPr>
            <a:spLocks noGrp="1"/>
          </p:cNvSpPr>
          <p:nvPr>
            <p:ph type="dt" sz="half" idx="10"/>
          </p:nvPr>
        </p:nvSpPr>
        <p:spPr>
          <a:xfrm>
            <a:off x="838200" y="6356350"/>
            <a:ext cx="2743200" cy="365125"/>
          </a:xfrm>
          <a:prstGeom prst="rect">
            <a:avLst/>
          </a:prstGeom>
        </p:spPr>
        <p:txBody>
          <a:bodyPr/>
          <a:lstStyle/>
          <a:p>
            <a:fld id="{E4385D8B-E401-A642-B220-BD89E54F2C25}" type="datetimeFigureOut">
              <a:rPr lang="en-BE" smtClean="0"/>
              <a:t>11/14/23</a:t>
            </a:fld>
            <a:endParaRPr lang="en-BE"/>
          </a:p>
        </p:txBody>
      </p:sp>
      <p:sp>
        <p:nvSpPr>
          <p:cNvPr id="5" name="Footer Placeholder 4">
            <a:extLst>
              <a:ext uri="{FF2B5EF4-FFF2-40B4-BE49-F238E27FC236}">
                <a16:creationId xmlns:a16="http://schemas.microsoft.com/office/drawing/2014/main" id="{242696F1-8300-F5F7-38BF-2FF70ACEF285}"/>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5F401012-7F8A-2E4B-BEDD-39B2B2E1D6D6}"/>
              </a:ext>
            </a:extLst>
          </p:cNvPr>
          <p:cNvSpPr>
            <a:spLocks noGrp="1"/>
          </p:cNvSpPr>
          <p:nvPr>
            <p:ph type="sldNum" sz="quarter" idx="12"/>
          </p:nvPr>
        </p:nvSpPr>
        <p:spPr>
          <a:xfrm>
            <a:off x="8610600" y="6356350"/>
            <a:ext cx="2743200" cy="365125"/>
          </a:xfrm>
          <a:prstGeom prst="rect">
            <a:avLst/>
          </a:prstGeom>
        </p:spPr>
        <p:txBody>
          <a:bodyPr/>
          <a:lstStyle/>
          <a:p>
            <a:fld id="{05B214D0-F905-9648-8330-64EE440776A4}" type="slidenum">
              <a:rPr lang="en-BE" smtClean="0"/>
              <a:t>‹#›</a:t>
            </a:fld>
            <a:endParaRPr lang="en-BE"/>
          </a:p>
        </p:txBody>
      </p:sp>
    </p:spTree>
    <p:extLst>
      <p:ext uri="{BB962C8B-B14F-4D97-AF65-F5344CB8AC3E}">
        <p14:creationId xmlns:p14="http://schemas.microsoft.com/office/powerpoint/2010/main" val="125829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Default - Title weith Picture Left, Body Copy Right">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r>
              <a:rPr dirty="0"/>
              <a:t>Title Text</a:t>
            </a:r>
          </a:p>
        </p:txBody>
      </p:sp>
      <p:sp>
        <p:nvSpPr>
          <p:cNvPr id="22" name="Shape 22"/>
          <p:cNvSpPr>
            <a:spLocks noGrp="1"/>
          </p:cNvSpPr>
          <p:nvPr>
            <p:ph type="body" idx="1"/>
          </p:nvPr>
        </p:nvSpPr>
        <p:spPr>
          <a:prstGeom prst="rect">
            <a:avLst/>
          </a:prstGeom>
        </p:spPr>
        <p:txBody>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hape 23"/>
          <p:cNvSpPr>
            <a:spLocks noGrp="1"/>
          </p:cNvSpPr>
          <p:nvPr>
            <p:ph type="sldNum" sz="quarter" idx="10"/>
          </p:nvPr>
        </p:nvSpPr>
        <p:spPr>
          <a:xfrm>
            <a:off x="11582400" y="6495257"/>
            <a:ext cx="275432" cy="266700"/>
          </a:xfrm>
          <a:prstGeom prst="rect">
            <a:avLst/>
          </a:prstGeom>
        </p:spPr>
        <p:txBody>
          <a:bodyPr lIns="91438" tIns="45719" rIns="91438" bIns="45719"/>
          <a:lstStyle>
            <a:lvl1pPr>
              <a:defRPr/>
            </a:lvl1pPr>
          </a:lstStyle>
          <a:p>
            <a:pPr>
              <a:defRPr/>
            </a:pPr>
            <a:fld id="{0813FCD9-A3DB-9D45-B64C-FFBDF988B91F}" type="slidenum">
              <a:rPr/>
              <a:pPr>
                <a:defRPr/>
              </a:pPr>
              <a:t>‹#›</a:t>
            </a:fld>
            <a:endParaRPr/>
          </a:p>
        </p:txBody>
      </p:sp>
    </p:spTree>
    <p:extLst>
      <p:ext uri="{BB962C8B-B14F-4D97-AF65-F5344CB8AC3E}">
        <p14:creationId xmlns:p14="http://schemas.microsoft.com/office/powerpoint/2010/main" val="150667953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A7DF1-76C4-C158-9751-C6D58065946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7FD850B2-51CC-8AB2-0B68-73FE4937F9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04FCB704-5E68-2532-F4ED-B07301B45D7A}"/>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5" name="Footer Placeholder 4">
            <a:extLst>
              <a:ext uri="{FF2B5EF4-FFF2-40B4-BE49-F238E27FC236}">
                <a16:creationId xmlns:a16="http://schemas.microsoft.com/office/drawing/2014/main" id="{D9564B46-1AC1-62AE-B1CE-B167C3138204}"/>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4721ADFB-9F07-C065-7A21-924EFE9DBBF4}"/>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2236071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4670F-0423-CE11-8E9A-A0D0B39A585A}"/>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14BB5B43-6286-43FC-19A4-BC4513B09CF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E4502EA1-A5CD-EA44-1B69-76B2552C4836}"/>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5" name="Footer Placeholder 4">
            <a:extLst>
              <a:ext uri="{FF2B5EF4-FFF2-40B4-BE49-F238E27FC236}">
                <a16:creationId xmlns:a16="http://schemas.microsoft.com/office/drawing/2014/main" id="{8566C2D4-465B-0CE2-83BC-D6053D9BC657}"/>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F2554BDE-049D-4A77-76E0-0C9230CAA7B9}"/>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2338230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BDC7B-13AA-0157-1813-C3AF7B3281C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E353961A-FB76-5252-3682-E48FD5EF38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C642B87-9D97-F11F-BDB3-E00B7A526591}"/>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5" name="Footer Placeholder 4">
            <a:extLst>
              <a:ext uri="{FF2B5EF4-FFF2-40B4-BE49-F238E27FC236}">
                <a16:creationId xmlns:a16="http://schemas.microsoft.com/office/drawing/2014/main" id="{7424C076-2FAB-B719-BF50-0B0E19CD143A}"/>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82BD270A-D288-BFAB-1A71-AB1546680C67}"/>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619874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4E51-56BA-CC87-D84A-8FDCC7F201A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5DAE06F1-2040-5A53-4C38-29D5D4543C3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F9084466-DCD2-1B46-7530-2873FEC406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74BD5DEC-CDC8-D814-64D3-27D259CC41A4}"/>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6" name="Footer Placeholder 5">
            <a:extLst>
              <a:ext uri="{FF2B5EF4-FFF2-40B4-BE49-F238E27FC236}">
                <a16:creationId xmlns:a16="http://schemas.microsoft.com/office/drawing/2014/main" id="{DCE931EC-6718-C0C7-5482-4A973A0497ED}"/>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7" name="Slide Number Placeholder 6">
            <a:extLst>
              <a:ext uri="{FF2B5EF4-FFF2-40B4-BE49-F238E27FC236}">
                <a16:creationId xmlns:a16="http://schemas.microsoft.com/office/drawing/2014/main" id="{AADF5958-EFFD-F5D0-C605-ACBE7711B38E}"/>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24772141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BB457-CC29-44F4-0C77-CE01F8BFB83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91AF6774-855F-D759-7364-B50DB94FE4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4B375C9-9537-C439-F371-0004270E0B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5C4B32D7-2804-33AD-B433-9B09C1F50F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433C706-D9D1-D87A-CACE-3388FB6F6C4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7AA729B7-2577-19C3-C76C-7E89FDE52A7D}"/>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8" name="Footer Placeholder 7">
            <a:extLst>
              <a:ext uri="{FF2B5EF4-FFF2-40B4-BE49-F238E27FC236}">
                <a16:creationId xmlns:a16="http://schemas.microsoft.com/office/drawing/2014/main" id="{D64EA33D-7742-05AF-9AD5-BF59BF7355EB}"/>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9" name="Slide Number Placeholder 8">
            <a:extLst>
              <a:ext uri="{FF2B5EF4-FFF2-40B4-BE49-F238E27FC236}">
                <a16:creationId xmlns:a16="http://schemas.microsoft.com/office/drawing/2014/main" id="{38D90581-00E3-3599-94D3-9D9FAA047F50}"/>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669944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B2529-07A5-B324-8A3B-9EC1035A34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829353EF-A932-7A78-DCA5-662F6A1034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66AE9BE-6295-0869-23EA-10A491379F95}"/>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5" name="Footer Placeholder 4">
            <a:extLst>
              <a:ext uri="{FF2B5EF4-FFF2-40B4-BE49-F238E27FC236}">
                <a16:creationId xmlns:a16="http://schemas.microsoft.com/office/drawing/2014/main" id="{E55713F3-CC3A-B144-D8F0-BD228D18376B}"/>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CE47D76F-E7A1-3875-784B-A1BB1CF893F1}"/>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7588332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1AD27-BEDF-F417-60CA-5D37BDA7FE0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CB89E1FF-4DCC-070B-B956-D6F032A06D4E}"/>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4" name="Footer Placeholder 3">
            <a:extLst>
              <a:ext uri="{FF2B5EF4-FFF2-40B4-BE49-F238E27FC236}">
                <a16:creationId xmlns:a16="http://schemas.microsoft.com/office/drawing/2014/main" id="{91EA0C65-AA2D-4461-D895-000D65AA7C3F}"/>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5" name="Slide Number Placeholder 4">
            <a:extLst>
              <a:ext uri="{FF2B5EF4-FFF2-40B4-BE49-F238E27FC236}">
                <a16:creationId xmlns:a16="http://schemas.microsoft.com/office/drawing/2014/main" id="{A43B5C5B-2921-A8E9-6756-FB34C2F2DD8F}"/>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569399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A0C56-2E1E-6717-700F-B33BAB711225}"/>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3" name="Footer Placeholder 2">
            <a:extLst>
              <a:ext uri="{FF2B5EF4-FFF2-40B4-BE49-F238E27FC236}">
                <a16:creationId xmlns:a16="http://schemas.microsoft.com/office/drawing/2014/main" id="{B8526736-99E6-7946-62D0-F77ABACD8279}"/>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4" name="Slide Number Placeholder 3">
            <a:extLst>
              <a:ext uri="{FF2B5EF4-FFF2-40B4-BE49-F238E27FC236}">
                <a16:creationId xmlns:a16="http://schemas.microsoft.com/office/drawing/2014/main" id="{8E858756-52AC-79FC-AFBC-07874117E2E7}"/>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3128613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BCF48-FF01-356C-4B4E-303B96397B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61BD1379-19E8-9471-D779-117362795E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5C12A5FD-5342-B4D5-A731-F9E00C354C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4500F90-905F-4F73-6A7B-C0C19DE3C12A}"/>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6" name="Footer Placeholder 5">
            <a:extLst>
              <a:ext uri="{FF2B5EF4-FFF2-40B4-BE49-F238E27FC236}">
                <a16:creationId xmlns:a16="http://schemas.microsoft.com/office/drawing/2014/main" id="{82FF5A93-A94C-6B80-7B31-B46C9A4D224A}"/>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7" name="Slide Number Placeholder 6">
            <a:extLst>
              <a:ext uri="{FF2B5EF4-FFF2-40B4-BE49-F238E27FC236}">
                <a16:creationId xmlns:a16="http://schemas.microsoft.com/office/drawing/2014/main" id="{CFBE3278-41A5-38A4-F695-7E27D341BA2E}"/>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1087568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B80F6-C00E-A071-623E-6E090B14259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9F8E2FDD-F725-5810-37DA-D78C238B6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F2705817-033A-F108-D73F-8BB7972DB9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5F6E6ED-BD0A-5775-FBF6-03D3658D27FB}"/>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6" name="Footer Placeholder 5">
            <a:extLst>
              <a:ext uri="{FF2B5EF4-FFF2-40B4-BE49-F238E27FC236}">
                <a16:creationId xmlns:a16="http://schemas.microsoft.com/office/drawing/2014/main" id="{EAAC1A6E-07BC-5116-77B9-8CE441AAF8D3}"/>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7" name="Slide Number Placeholder 6">
            <a:extLst>
              <a:ext uri="{FF2B5EF4-FFF2-40B4-BE49-F238E27FC236}">
                <a16:creationId xmlns:a16="http://schemas.microsoft.com/office/drawing/2014/main" id="{44C2661A-105E-1CB2-54C3-EE3FC91B9D4D}"/>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31229912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20ED2-9DCF-6B85-C666-CDCE7521B255}"/>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D3D3F503-22C7-5D1E-B96F-3D50618AD90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89521645-3E9D-F9F4-DFD9-53B11C3E5186}"/>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5" name="Footer Placeholder 4">
            <a:extLst>
              <a:ext uri="{FF2B5EF4-FFF2-40B4-BE49-F238E27FC236}">
                <a16:creationId xmlns:a16="http://schemas.microsoft.com/office/drawing/2014/main" id="{B1BDFA92-D3E8-A09D-5FD7-E77FAA9E84B1}"/>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5610ACE0-AD84-53E5-1057-E8B685A15950}"/>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27971531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F2DCED-B975-4D6D-0992-57D322B7D93E}"/>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5B7DD950-1E71-D99A-4655-8D580AC5B67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3965C774-F2F0-E648-7117-0F5C148B0EF7}"/>
              </a:ext>
            </a:extLst>
          </p:cNvPr>
          <p:cNvSpPr>
            <a:spLocks noGrp="1"/>
          </p:cNvSpPr>
          <p:nvPr>
            <p:ph type="dt" sz="half" idx="10"/>
          </p:nvPr>
        </p:nvSpPr>
        <p:spPr/>
        <p:txBody>
          <a:bodyPr/>
          <a:lstStyle/>
          <a:p>
            <a:fld id="{C4E039C4-6141-FC41-A905-5DC2399B57F3}" type="datetimeFigureOut">
              <a:rPr lang="en-BE" smtClean="0"/>
              <a:t>11/14/23</a:t>
            </a:fld>
            <a:endParaRPr lang="en-BE"/>
          </a:p>
        </p:txBody>
      </p:sp>
      <p:sp>
        <p:nvSpPr>
          <p:cNvPr id="5" name="Footer Placeholder 4">
            <a:extLst>
              <a:ext uri="{FF2B5EF4-FFF2-40B4-BE49-F238E27FC236}">
                <a16:creationId xmlns:a16="http://schemas.microsoft.com/office/drawing/2014/main" id="{5DB2EB50-1088-F657-304E-1F3227B50810}"/>
              </a:ext>
            </a:extLst>
          </p:cNvPr>
          <p:cNvSpPr>
            <a:spLocks noGrp="1"/>
          </p:cNvSpPr>
          <p:nvPr>
            <p:ph type="ftr" sz="quarter" idx="11"/>
          </p:nvPr>
        </p:nvSpPr>
        <p:spPr>
          <a:xfrm>
            <a:off x="4038600" y="6356350"/>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64F624A2-94FA-D844-DCB2-467F280D8A26}"/>
              </a:ext>
            </a:extLst>
          </p:cNvPr>
          <p:cNvSpPr>
            <a:spLocks noGrp="1"/>
          </p:cNvSpPr>
          <p:nvPr>
            <p:ph type="sldNum" sz="quarter" idx="12"/>
          </p:nvPr>
        </p:nvSpPr>
        <p:spPr>
          <a:xfrm>
            <a:off x="8610600" y="6356350"/>
            <a:ext cx="2743200" cy="365125"/>
          </a:xfrm>
          <a:prstGeom prst="rect">
            <a:avLst/>
          </a:prstGeom>
        </p:spPr>
        <p:txBody>
          <a:bodyPr/>
          <a:lstStyle/>
          <a:p>
            <a:fld id="{DF9CDB8E-D6D7-C449-84C7-DD9F51E107CE}" type="slidenum">
              <a:rPr lang="en-BE" smtClean="0"/>
              <a:t>‹#›</a:t>
            </a:fld>
            <a:endParaRPr lang="en-BE"/>
          </a:p>
        </p:txBody>
      </p:sp>
    </p:spTree>
    <p:extLst>
      <p:ext uri="{BB962C8B-B14F-4D97-AF65-F5344CB8AC3E}">
        <p14:creationId xmlns:p14="http://schemas.microsoft.com/office/powerpoint/2010/main" val="4194980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4D7D0-1A3B-83C4-3FCA-AF019C5EB4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820E1255-35C7-A78C-BB3C-13B884D602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DE3C6FC7-FC9F-9B2F-AAEC-A7891B59EC9A}"/>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5" name="Footer Placeholder 4">
            <a:extLst>
              <a:ext uri="{FF2B5EF4-FFF2-40B4-BE49-F238E27FC236}">
                <a16:creationId xmlns:a16="http://schemas.microsoft.com/office/drawing/2014/main" id="{B65DC678-2F32-0268-752B-92C2DBE09249}"/>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2A734A0F-0F67-2649-E40E-A43501B4F8D7}"/>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12042611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DD5FD-6411-0B6D-B957-BC8A738E9418}"/>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E0F07532-DACE-16A8-D0B7-F26B133315F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B3272FCB-D363-FAA0-958F-424D24805D2C}"/>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5" name="Footer Placeholder 4">
            <a:extLst>
              <a:ext uri="{FF2B5EF4-FFF2-40B4-BE49-F238E27FC236}">
                <a16:creationId xmlns:a16="http://schemas.microsoft.com/office/drawing/2014/main" id="{1831E041-0F82-E9C4-AF1D-992F4503508C}"/>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D32D96E6-D23F-A258-7852-E548AC5A9023}"/>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1406935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92778-9D8A-0273-2F4A-3BA179705B0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485FAFAE-03FE-8802-95EA-A060F883CC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5361267-2E46-B977-51D8-0AF4B7E641C5}"/>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5" name="Footer Placeholder 4">
            <a:extLst>
              <a:ext uri="{FF2B5EF4-FFF2-40B4-BE49-F238E27FC236}">
                <a16:creationId xmlns:a16="http://schemas.microsoft.com/office/drawing/2014/main" id="{5920ED6C-C1A0-33AF-7EBD-E7A3AC0AB279}"/>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941438B6-84E2-F6BC-9769-0B54DB0598A9}"/>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34447828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C2090-CF11-A2E3-5535-79EEF5744EE3}"/>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EFFF6D6F-2BEA-7827-4947-6FC6F016CE7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A24969D2-6B00-24C6-6256-D32F4BDAD73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BF08A61D-27E1-B8B1-E374-862439498E5A}"/>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6" name="Footer Placeholder 5">
            <a:extLst>
              <a:ext uri="{FF2B5EF4-FFF2-40B4-BE49-F238E27FC236}">
                <a16:creationId xmlns:a16="http://schemas.microsoft.com/office/drawing/2014/main" id="{8F8428C5-7BC1-7B87-4169-8F09F9253CDF}"/>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BB886C29-F7F3-32CA-F584-2E092E0A01BB}"/>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368739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E14F7-31FE-5505-D42C-C84AB2AA2069}"/>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09FC923E-67DD-A3C7-EE03-49C89B9B65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2C2FA619-FF45-E271-20FC-DB5BC2A4553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981E4475-88D8-792A-B2A5-8421C340A66E}"/>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6" name="Footer Placeholder 5">
            <a:extLst>
              <a:ext uri="{FF2B5EF4-FFF2-40B4-BE49-F238E27FC236}">
                <a16:creationId xmlns:a16="http://schemas.microsoft.com/office/drawing/2014/main" id="{360E17E7-C88E-1565-3AE8-C98D59754D40}"/>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C606AE59-1F05-AB28-D712-DBFD125F6E05}"/>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8911963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42F78-9313-61EB-C7C4-8B70147F7989}"/>
              </a:ext>
            </a:extLst>
          </p:cNvPr>
          <p:cNvSpPr>
            <a:spLocks noGrp="1"/>
          </p:cNvSpPr>
          <p:nvPr>
            <p:ph type="title"/>
          </p:nvPr>
        </p:nvSpPr>
        <p:spPr>
          <a:xfrm>
            <a:off x="839788" y="365125"/>
            <a:ext cx="10515600" cy="1325563"/>
          </a:xfr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9F9404EA-14BB-DC36-5A87-06A5BE956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E9DBCF0-48A6-1015-1925-C2D0C121020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862391A2-9B1D-D2BA-B32F-B56F000DA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F7859C3-CA5E-6E6A-BD29-1CCC19AB01C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5573B442-3662-A07F-09AA-B2E98B35394C}"/>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8" name="Footer Placeholder 7">
            <a:extLst>
              <a:ext uri="{FF2B5EF4-FFF2-40B4-BE49-F238E27FC236}">
                <a16:creationId xmlns:a16="http://schemas.microsoft.com/office/drawing/2014/main" id="{12B694DD-0E6E-87A7-21CA-E2CC3AB11557}"/>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9E6ED1B0-32B1-63A6-285F-23BADF7569FC}"/>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42243643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0F695-EF00-45A3-11FB-F433EFF84E45}"/>
              </a:ext>
            </a:extLst>
          </p:cNvPr>
          <p:cNvSpPr>
            <a:spLocks noGrp="1"/>
          </p:cNvSpPr>
          <p:nvPr>
            <p:ph type="title"/>
          </p:nvPr>
        </p:nvSpPr>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FF99EF28-2EA4-D9A2-0CEA-365E08C5172A}"/>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4" name="Footer Placeholder 3">
            <a:extLst>
              <a:ext uri="{FF2B5EF4-FFF2-40B4-BE49-F238E27FC236}">
                <a16:creationId xmlns:a16="http://schemas.microsoft.com/office/drawing/2014/main" id="{84B71421-ED53-C7CB-1BAB-751086F2BE88}"/>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61B6B740-435F-450F-21EC-30517CE506D0}"/>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6554220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791192-0C05-311B-62A3-804C371ACEE7}"/>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3" name="Footer Placeholder 2">
            <a:extLst>
              <a:ext uri="{FF2B5EF4-FFF2-40B4-BE49-F238E27FC236}">
                <a16:creationId xmlns:a16="http://schemas.microsoft.com/office/drawing/2014/main" id="{753D34FB-E7E4-BD4A-379A-82CAC612BEFE}"/>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FF47054B-3C2C-1B6D-9909-376F4B7BE718}"/>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12284397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0D00E-44A9-D836-F0B8-7ADECD72FA7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F3FBBF91-E892-5AAA-E850-E4D0F7591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93191C1E-E176-1B26-036B-8A0549DE4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0ABA2BB-4611-E430-DAF2-1AE19818B740}"/>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6" name="Footer Placeholder 5">
            <a:extLst>
              <a:ext uri="{FF2B5EF4-FFF2-40B4-BE49-F238E27FC236}">
                <a16:creationId xmlns:a16="http://schemas.microsoft.com/office/drawing/2014/main" id="{B0218A61-9E57-3768-4421-F00481AA6062}"/>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B72C97D3-D21B-E370-DDF0-9D36DF5EE5C1}"/>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2358641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475AA-87B7-1D1D-EB74-47C20D2EE9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892AC18A-318C-64A0-90DE-B9138470E4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13B5DFDC-2309-591C-75C9-00D812304C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8CC91B-CAEF-B3B2-7035-ED52EB431943}"/>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6" name="Footer Placeholder 5">
            <a:extLst>
              <a:ext uri="{FF2B5EF4-FFF2-40B4-BE49-F238E27FC236}">
                <a16:creationId xmlns:a16="http://schemas.microsoft.com/office/drawing/2014/main" id="{152CD1DE-1D9A-8255-B024-B18C8FDA6BB9}"/>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6695CC1B-A22B-7202-E369-C837D9AA3521}"/>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25462690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DDD9-6CDB-8E3E-F5C1-ECE93ACFF2D3}"/>
              </a:ext>
            </a:extLst>
          </p:cNvPr>
          <p:cNvSpPr>
            <a:spLocks noGrp="1"/>
          </p:cNvSpPr>
          <p:nvPr>
            <p:ph type="title"/>
          </p:nvPr>
        </p:nvSpPr>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0E91B490-DEF9-177C-2B35-F25DDC52EA5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46400DC1-3ED2-1FE7-9C1E-7F68CD3B2041}"/>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5" name="Footer Placeholder 4">
            <a:extLst>
              <a:ext uri="{FF2B5EF4-FFF2-40B4-BE49-F238E27FC236}">
                <a16:creationId xmlns:a16="http://schemas.microsoft.com/office/drawing/2014/main" id="{19D515F3-817F-063E-10E3-3FC935A9559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90B93414-85B9-D2FC-4272-D3464C3802FE}"/>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21991607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91F7B6-9102-835C-D131-8066687BCC8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8CDE3423-583D-8769-4D85-C6AB218908D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2FF6C7E3-AA1C-64C4-CDA1-95FFF8B4FA05}"/>
              </a:ext>
            </a:extLst>
          </p:cNvPr>
          <p:cNvSpPr>
            <a:spLocks noGrp="1"/>
          </p:cNvSpPr>
          <p:nvPr>
            <p:ph type="dt" sz="half" idx="10"/>
          </p:nvPr>
        </p:nvSpPr>
        <p:spPr/>
        <p:txBody>
          <a:bodyPr/>
          <a:lstStyle/>
          <a:p>
            <a:fld id="{B062B17A-1920-6842-973F-DF78D8299E23}" type="datetimeFigureOut">
              <a:rPr lang="en-BE" smtClean="0"/>
              <a:t>11/14/23</a:t>
            </a:fld>
            <a:endParaRPr lang="en-BE"/>
          </a:p>
        </p:txBody>
      </p:sp>
      <p:sp>
        <p:nvSpPr>
          <p:cNvPr id="5" name="Footer Placeholder 4">
            <a:extLst>
              <a:ext uri="{FF2B5EF4-FFF2-40B4-BE49-F238E27FC236}">
                <a16:creationId xmlns:a16="http://schemas.microsoft.com/office/drawing/2014/main" id="{7E79B7EB-94A6-F396-E0D9-FA2712216F31}"/>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B08BC61C-D061-4A8D-3FD2-03B3041AC437}"/>
              </a:ext>
            </a:extLst>
          </p:cNvPr>
          <p:cNvSpPr>
            <a:spLocks noGrp="1"/>
          </p:cNvSpPr>
          <p:nvPr>
            <p:ph type="sldNum" sz="quarter" idx="12"/>
          </p:nvPr>
        </p:nvSpPr>
        <p:spPr/>
        <p:txBody>
          <a:bodyPr/>
          <a:lstStyle/>
          <a:p>
            <a:fld id="{B1E53BC8-8D60-554D-9D4E-A6ABF0BC394B}" type="slidenum">
              <a:rPr lang="en-BE" smtClean="0"/>
              <a:t>‹#›</a:t>
            </a:fld>
            <a:endParaRPr lang="en-BE"/>
          </a:p>
        </p:txBody>
      </p:sp>
    </p:spTree>
    <p:extLst>
      <p:ext uri="{BB962C8B-B14F-4D97-AF65-F5344CB8AC3E}">
        <p14:creationId xmlns:p14="http://schemas.microsoft.com/office/powerpoint/2010/main" val="265186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F035E-D4BF-A050-4DA7-9C21D43D706B}"/>
              </a:ext>
            </a:extLst>
          </p:cNvPr>
          <p:cNvSpPr>
            <a:spLocks noGrp="1"/>
          </p:cNvSpPr>
          <p:nvPr>
            <p:ph type="title"/>
          </p:nvPr>
        </p:nvSpPr>
        <p:spPr>
          <a:xfrm>
            <a:off x="839788" y="365125"/>
            <a:ext cx="10515600" cy="1325563"/>
          </a:xfr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82FC13AF-1A44-DF94-64BB-25300DE2D5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FC7285E-D6A7-4061-8FBE-6EC989BF5CA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D4C6F57D-F41A-D633-865A-B683A7A205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F361B3B-39CC-F7DA-8A17-6062F70D410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6ACA7A76-95B9-3F03-58CC-E84D08C3AC4C}"/>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8" name="Footer Placeholder 7">
            <a:extLst>
              <a:ext uri="{FF2B5EF4-FFF2-40B4-BE49-F238E27FC236}">
                <a16:creationId xmlns:a16="http://schemas.microsoft.com/office/drawing/2014/main" id="{ACA014A8-1DCB-D078-5F59-7851513CDAA6}"/>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0887697F-7CDF-110F-AE49-35BD582E075C}"/>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89874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DB63B-E9BC-19A8-E98B-78AEDB0C008D}"/>
              </a:ext>
            </a:extLst>
          </p:cNvPr>
          <p:cNvSpPr>
            <a:spLocks noGrp="1"/>
          </p:cNvSpPr>
          <p:nvPr>
            <p:ph type="title"/>
          </p:nvPr>
        </p:nvSpPr>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F8EAC768-1977-A86E-B900-C1A79BD5823A}"/>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4" name="Footer Placeholder 3">
            <a:extLst>
              <a:ext uri="{FF2B5EF4-FFF2-40B4-BE49-F238E27FC236}">
                <a16:creationId xmlns:a16="http://schemas.microsoft.com/office/drawing/2014/main" id="{17BFDB8C-8173-D3B8-3256-2C727E57F0D4}"/>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D013DC36-5051-B482-901C-980D0EAA57A9}"/>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1243302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6EDAC7-A948-E586-43A7-F29EE1E327E7}"/>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3" name="Footer Placeholder 2">
            <a:extLst>
              <a:ext uri="{FF2B5EF4-FFF2-40B4-BE49-F238E27FC236}">
                <a16:creationId xmlns:a16="http://schemas.microsoft.com/office/drawing/2014/main" id="{6310123E-EBF6-7956-A4B7-215DCDA801B3}"/>
              </a:ext>
            </a:extLst>
          </p:cNvPr>
          <p:cNvSpPr>
            <a:spLocks noGrp="1"/>
          </p:cNvSpPr>
          <p:nvPr>
            <p:ph type="ftr" sz="quarter" idx="11"/>
          </p:nvPr>
        </p:nvSpPr>
        <p:spPr/>
        <p:txBody>
          <a:bodyPr/>
          <a:lstStyle/>
          <a:p>
            <a:endParaRPr lang="en-BE"/>
          </a:p>
        </p:txBody>
      </p:sp>
    </p:spTree>
    <p:extLst>
      <p:ext uri="{BB962C8B-B14F-4D97-AF65-F5344CB8AC3E}">
        <p14:creationId xmlns:p14="http://schemas.microsoft.com/office/powerpoint/2010/main" val="1690517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9912D-E0A9-938C-EFF0-CCFB0226A7A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32A3787C-BC3C-BF51-18B1-EA8FBF3DF5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4B852CC2-CBD4-B942-C266-F731B0880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859BE77-50D0-67D5-25E0-8F9045DC25BE}"/>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6" name="Footer Placeholder 5">
            <a:extLst>
              <a:ext uri="{FF2B5EF4-FFF2-40B4-BE49-F238E27FC236}">
                <a16:creationId xmlns:a16="http://schemas.microsoft.com/office/drawing/2014/main" id="{D9724D78-0502-3125-5EEF-9FE0F4A2C3A4}"/>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5A8C8EA4-6BAA-EE0D-64FA-CE7B5CDFD50F}"/>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3946931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06D5B-A5BE-032C-AC98-284180CD024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63F25770-3CC4-6CF3-25AF-27E0B48934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B10D8A9C-4353-69A6-75F9-8300DF208B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6F3915F-7142-7F90-2EFF-A0FBED08283F}"/>
              </a:ext>
            </a:extLst>
          </p:cNvPr>
          <p:cNvSpPr>
            <a:spLocks noGrp="1"/>
          </p:cNvSpPr>
          <p:nvPr>
            <p:ph type="dt" sz="half" idx="10"/>
          </p:nvPr>
        </p:nvSpPr>
        <p:spPr/>
        <p:txBody>
          <a:bodyPr/>
          <a:lstStyle/>
          <a:p>
            <a:fld id="{11B8F132-554E-174C-8D83-6F31CA8F1E0E}" type="datetimeFigureOut">
              <a:rPr lang="en-BE" smtClean="0"/>
              <a:t>11/14/23</a:t>
            </a:fld>
            <a:endParaRPr lang="en-BE"/>
          </a:p>
        </p:txBody>
      </p:sp>
      <p:sp>
        <p:nvSpPr>
          <p:cNvPr id="6" name="Footer Placeholder 5">
            <a:extLst>
              <a:ext uri="{FF2B5EF4-FFF2-40B4-BE49-F238E27FC236}">
                <a16:creationId xmlns:a16="http://schemas.microsoft.com/office/drawing/2014/main" id="{74A10999-48D5-9F9E-58FD-DC501271DDD4}"/>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56320E12-84E7-AD04-7292-422556A98121}"/>
              </a:ext>
            </a:extLst>
          </p:cNvPr>
          <p:cNvSpPr>
            <a:spLocks noGrp="1"/>
          </p:cNvSpPr>
          <p:nvPr>
            <p:ph type="sldNum" sz="quarter" idx="12"/>
          </p:nvPr>
        </p:nvSpPr>
        <p:spPr/>
        <p:txBody>
          <a:bodyPr/>
          <a:lstStyle/>
          <a:p>
            <a:fld id="{008C546D-07C6-0C40-B000-AE8966023F13}" type="slidenum">
              <a:rPr lang="en-BE" smtClean="0"/>
              <a:t>‹#›</a:t>
            </a:fld>
            <a:endParaRPr lang="en-BE"/>
          </a:p>
        </p:txBody>
      </p:sp>
    </p:spTree>
    <p:extLst>
      <p:ext uri="{BB962C8B-B14F-4D97-AF65-F5344CB8AC3E}">
        <p14:creationId xmlns:p14="http://schemas.microsoft.com/office/powerpoint/2010/main" val="3537783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456516-9CAE-AAC8-5D78-42DE5EB54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E"/>
          </a:p>
        </p:txBody>
      </p:sp>
      <p:sp>
        <p:nvSpPr>
          <p:cNvPr id="3" name="Text Placeholder 2">
            <a:extLst>
              <a:ext uri="{FF2B5EF4-FFF2-40B4-BE49-F238E27FC236}">
                <a16:creationId xmlns:a16="http://schemas.microsoft.com/office/drawing/2014/main" id="{13CA3BCE-8DA4-4BB4-0D9A-861D5FCD41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C5422DDA-E169-F3B7-45AE-CADD646521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B8F132-554E-174C-8D83-6F31CA8F1E0E}" type="datetimeFigureOut">
              <a:rPr lang="en-BE" smtClean="0"/>
              <a:t>11/14/23</a:t>
            </a:fld>
            <a:endParaRPr lang="en-BE"/>
          </a:p>
        </p:txBody>
      </p:sp>
      <p:sp>
        <p:nvSpPr>
          <p:cNvPr id="5" name="Footer Placeholder 4">
            <a:extLst>
              <a:ext uri="{FF2B5EF4-FFF2-40B4-BE49-F238E27FC236}">
                <a16:creationId xmlns:a16="http://schemas.microsoft.com/office/drawing/2014/main" id="{F108D520-5C99-FAEE-61F5-77557B9A0E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4AA5BB64-2BCF-65DC-0C85-8F4B8FD533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C546D-07C6-0C40-B000-AE8966023F13}" type="slidenum">
              <a:rPr lang="en-BE" smtClean="0"/>
              <a:t>‹#›</a:t>
            </a:fld>
            <a:endParaRPr lang="en-BE"/>
          </a:p>
        </p:txBody>
      </p:sp>
      <p:pic>
        <p:nvPicPr>
          <p:cNvPr id="7" name="Picture 6" descr="A picture containing text&#10;&#10;Description automatically generated">
            <a:extLst>
              <a:ext uri="{FF2B5EF4-FFF2-40B4-BE49-F238E27FC236}">
                <a16:creationId xmlns:a16="http://schemas.microsoft.com/office/drawing/2014/main" id="{43C0BB94-729B-2ACA-E8BC-D09250D43227}"/>
              </a:ext>
            </a:extLst>
          </p:cNvPr>
          <p:cNvPicPr>
            <a:picLocks noChangeAspect="1"/>
          </p:cNvPicPr>
          <p:nvPr userDrawn="1"/>
        </p:nvPicPr>
        <p:blipFill>
          <a:blip r:embed="rId14"/>
          <a:stretch>
            <a:fillRect/>
          </a:stretch>
        </p:blipFill>
        <p:spPr>
          <a:xfrm>
            <a:off x="10245317" y="6183574"/>
            <a:ext cx="1712669" cy="449618"/>
          </a:xfrm>
          <a:prstGeom prst="rect">
            <a:avLst/>
          </a:prstGeom>
        </p:spPr>
      </p:pic>
    </p:spTree>
    <p:extLst>
      <p:ext uri="{BB962C8B-B14F-4D97-AF65-F5344CB8AC3E}">
        <p14:creationId xmlns:p14="http://schemas.microsoft.com/office/powerpoint/2010/main" val="1923907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349B28F0-2A58-456A-3F1B-83DDD7B6E47A}"/>
              </a:ext>
            </a:extLst>
          </p:cNvPr>
          <p:cNvPicPr>
            <a:picLocks noChangeAspect="1"/>
          </p:cNvPicPr>
          <p:nvPr userDrawn="1"/>
        </p:nvPicPr>
        <p:blipFill>
          <a:blip r:embed="rId14"/>
          <a:stretch>
            <a:fillRect/>
          </a:stretch>
        </p:blipFill>
        <p:spPr>
          <a:xfrm>
            <a:off x="10245317" y="6183574"/>
            <a:ext cx="1712669" cy="449618"/>
          </a:xfrm>
          <a:prstGeom prst="rect">
            <a:avLst/>
          </a:prstGeom>
        </p:spPr>
      </p:pic>
      <p:sp>
        <p:nvSpPr>
          <p:cNvPr id="6" name="Rectangle 5">
            <a:extLst>
              <a:ext uri="{FF2B5EF4-FFF2-40B4-BE49-F238E27FC236}">
                <a16:creationId xmlns:a16="http://schemas.microsoft.com/office/drawing/2014/main" id="{816EFCC9-4CB8-198C-1FB1-675B9638E0EB}"/>
              </a:ext>
            </a:extLst>
          </p:cNvPr>
          <p:cNvSpPr/>
          <p:nvPr userDrawn="1"/>
        </p:nvSpPr>
        <p:spPr>
          <a:xfrm rot="5400000">
            <a:off x="5862085" y="-5862081"/>
            <a:ext cx="467833" cy="12192000"/>
          </a:xfrm>
          <a:prstGeom prst="rect">
            <a:avLst/>
          </a:prstGeom>
          <a:solidFill>
            <a:srgbClr val="FF9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12" name="Picture 11">
            <a:extLst>
              <a:ext uri="{FF2B5EF4-FFF2-40B4-BE49-F238E27FC236}">
                <a16:creationId xmlns:a16="http://schemas.microsoft.com/office/drawing/2014/main" id="{34AC0924-AEA3-FF2A-3B02-F59A957C3B79}"/>
              </a:ext>
            </a:extLst>
          </p:cNvPr>
          <p:cNvPicPr>
            <a:picLocks noChangeAspect="1"/>
          </p:cNvPicPr>
          <p:nvPr userDrawn="1"/>
        </p:nvPicPr>
        <p:blipFill rotWithShape="1">
          <a:blip r:embed="rId15"/>
          <a:srcRect b="65534"/>
          <a:stretch/>
        </p:blipFill>
        <p:spPr>
          <a:xfrm>
            <a:off x="6445228" y="0"/>
            <a:ext cx="5746771" cy="1847850"/>
          </a:xfrm>
          <a:prstGeom prst="rect">
            <a:avLst/>
          </a:prstGeom>
        </p:spPr>
      </p:pic>
    </p:spTree>
    <p:extLst>
      <p:ext uri="{BB962C8B-B14F-4D97-AF65-F5344CB8AC3E}">
        <p14:creationId xmlns:p14="http://schemas.microsoft.com/office/powerpoint/2010/main" val="22637583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7817AC5-3A8F-3030-1539-603D008D0A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039C4-6141-FC41-A905-5DC2399B57F3}" type="datetimeFigureOut">
              <a:rPr lang="en-BE" smtClean="0"/>
              <a:t>11/14/23</a:t>
            </a:fld>
            <a:endParaRPr lang="en-BE"/>
          </a:p>
        </p:txBody>
      </p:sp>
      <p:sp>
        <p:nvSpPr>
          <p:cNvPr id="2" name="Title Placeholder 1">
            <a:extLst>
              <a:ext uri="{FF2B5EF4-FFF2-40B4-BE49-F238E27FC236}">
                <a16:creationId xmlns:a16="http://schemas.microsoft.com/office/drawing/2014/main" id="{CF13FFCD-07C8-F969-FBA6-E24695AE20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E"/>
          </a:p>
        </p:txBody>
      </p:sp>
      <p:sp>
        <p:nvSpPr>
          <p:cNvPr id="3" name="Text Placeholder 2">
            <a:extLst>
              <a:ext uri="{FF2B5EF4-FFF2-40B4-BE49-F238E27FC236}">
                <a16:creationId xmlns:a16="http://schemas.microsoft.com/office/drawing/2014/main" id="{C11C8A4C-A695-6BD4-F86D-01ABD02CED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pic>
        <p:nvPicPr>
          <p:cNvPr id="10" name="Picture 9" descr="A picture containing text&#10;&#10;Description automatically generated">
            <a:extLst>
              <a:ext uri="{FF2B5EF4-FFF2-40B4-BE49-F238E27FC236}">
                <a16:creationId xmlns:a16="http://schemas.microsoft.com/office/drawing/2014/main" id="{2CE0FE0D-7CC9-5640-ABDA-86FB09F080F4}"/>
              </a:ext>
            </a:extLst>
          </p:cNvPr>
          <p:cNvPicPr>
            <a:picLocks noChangeAspect="1"/>
          </p:cNvPicPr>
          <p:nvPr userDrawn="1"/>
        </p:nvPicPr>
        <p:blipFill>
          <a:blip r:embed="rId13"/>
          <a:stretch>
            <a:fillRect/>
          </a:stretch>
        </p:blipFill>
        <p:spPr>
          <a:xfrm>
            <a:off x="10245317" y="6183574"/>
            <a:ext cx="1712669" cy="449618"/>
          </a:xfrm>
          <a:prstGeom prst="rect">
            <a:avLst/>
          </a:prstGeom>
        </p:spPr>
      </p:pic>
      <p:pic>
        <p:nvPicPr>
          <p:cNvPr id="15" name="Picture 14">
            <a:extLst>
              <a:ext uri="{FF2B5EF4-FFF2-40B4-BE49-F238E27FC236}">
                <a16:creationId xmlns:a16="http://schemas.microsoft.com/office/drawing/2014/main" id="{1BDB00A6-0DC3-96B6-2EA0-E148E7045C70}"/>
              </a:ext>
            </a:extLst>
          </p:cNvPr>
          <p:cNvPicPr>
            <a:picLocks noChangeAspect="1"/>
          </p:cNvPicPr>
          <p:nvPr userDrawn="1"/>
        </p:nvPicPr>
        <p:blipFill>
          <a:blip r:embed="rId14"/>
          <a:srcRect t="10050" b="10050"/>
          <a:stretch/>
        </p:blipFill>
        <p:spPr>
          <a:xfrm>
            <a:off x="6620988" y="0"/>
            <a:ext cx="5571011" cy="4152900"/>
          </a:xfrm>
          <a:prstGeom prst="rect">
            <a:avLst/>
          </a:prstGeom>
        </p:spPr>
      </p:pic>
    </p:spTree>
    <p:extLst>
      <p:ext uri="{BB962C8B-B14F-4D97-AF65-F5344CB8AC3E}">
        <p14:creationId xmlns:p14="http://schemas.microsoft.com/office/powerpoint/2010/main" val="333123489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E80D9-A275-5723-BD24-B87A06FD81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E"/>
          </a:p>
        </p:txBody>
      </p:sp>
      <p:sp>
        <p:nvSpPr>
          <p:cNvPr id="3" name="Text Placeholder 2">
            <a:extLst>
              <a:ext uri="{FF2B5EF4-FFF2-40B4-BE49-F238E27FC236}">
                <a16:creationId xmlns:a16="http://schemas.microsoft.com/office/drawing/2014/main" id="{4D239156-6D36-E0F3-85A9-3EC13A5FF0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F6514E82-4883-9E56-BBDE-839734B0FD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2B17A-1920-6842-973F-DF78D8299E23}" type="datetimeFigureOut">
              <a:rPr lang="en-BE" smtClean="0"/>
              <a:t>11/14/23</a:t>
            </a:fld>
            <a:endParaRPr lang="en-BE"/>
          </a:p>
        </p:txBody>
      </p:sp>
      <p:sp>
        <p:nvSpPr>
          <p:cNvPr id="5" name="Footer Placeholder 4">
            <a:extLst>
              <a:ext uri="{FF2B5EF4-FFF2-40B4-BE49-F238E27FC236}">
                <a16:creationId xmlns:a16="http://schemas.microsoft.com/office/drawing/2014/main" id="{307AC3B2-36FE-2115-D18C-C6861758AC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F7F49D37-D685-6A01-A6A5-3DCB9C13DE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E53BC8-8D60-554D-9D4E-A6ABF0BC394B}" type="slidenum">
              <a:rPr lang="en-BE" smtClean="0"/>
              <a:t>‹#›</a:t>
            </a:fld>
            <a:endParaRPr lang="en-BE"/>
          </a:p>
        </p:txBody>
      </p:sp>
      <p:pic>
        <p:nvPicPr>
          <p:cNvPr id="8" name="Picture 7" descr="A picture containing text&#10;&#10;Description automatically generated">
            <a:extLst>
              <a:ext uri="{FF2B5EF4-FFF2-40B4-BE49-F238E27FC236}">
                <a16:creationId xmlns:a16="http://schemas.microsoft.com/office/drawing/2014/main" id="{C46EDF2E-F66B-7B4F-EE4D-11CD07EEFB3B}"/>
              </a:ext>
            </a:extLst>
          </p:cNvPr>
          <p:cNvPicPr>
            <a:picLocks noChangeAspect="1"/>
          </p:cNvPicPr>
          <p:nvPr userDrawn="1"/>
        </p:nvPicPr>
        <p:blipFill>
          <a:blip r:embed="rId13"/>
          <a:stretch>
            <a:fillRect/>
          </a:stretch>
        </p:blipFill>
        <p:spPr>
          <a:xfrm>
            <a:off x="10245317" y="6183574"/>
            <a:ext cx="1712669" cy="449618"/>
          </a:xfrm>
          <a:prstGeom prst="rect">
            <a:avLst/>
          </a:prstGeom>
        </p:spPr>
      </p:pic>
      <p:pic>
        <p:nvPicPr>
          <p:cNvPr id="9" name="Picture 8">
            <a:extLst>
              <a:ext uri="{FF2B5EF4-FFF2-40B4-BE49-F238E27FC236}">
                <a16:creationId xmlns:a16="http://schemas.microsoft.com/office/drawing/2014/main" id="{773E8335-7AA1-8711-CEE4-ED7CD92C9CA9}"/>
              </a:ext>
            </a:extLst>
          </p:cNvPr>
          <p:cNvPicPr>
            <a:picLocks noChangeAspect="1"/>
          </p:cNvPicPr>
          <p:nvPr userDrawn="1"/>
        </p:nvPicPr>
        <p:blipFill>
          <a:blip r:embed="rId14"/>
          <a:srcRect/>
          <a:stretch/>
        </p:blipFill>
        <p:spPr>
          <a:xfrm>
            <a:off x="1194" y="0"/>
            <a:ext cx="12189611" cy="6858000"/>
          </a:xfrm>
          <a:prstGeom prst="rect">
            <a:avLst/>
          </a:prstGeom>
        </p:spPr>
      </p:pic>
    </p:spTree>
    <p:extLst>
      <p:ext uri="{BB962C8B-B14F-4D97-AF65-F5344CB8AC3E}">
        <p14:creationId xmlns:p14="http://schemas.microsoft.com/office/powerpoint/2010/main" val="285633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30.jpe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6.tif"/><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252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ADF5680-976E-A068-E5F0-1DE640CDD561}"/>
              </a:ext>
            </a:extLst>
          </p:cNvPr>
          <p:cNvSpPr/>
          <p:nvPr/>
        </p:nvSpPr>
        <p:spPr>
          <a:xfrm>
            <a:off x="0" y="3059251"/>
            <a:ext cx="12192000" cy="3798749"/>
          </a:xfrm>
          <a:prstGeom prst="rect">
            <a:avLst/>
          </a:prstGeom>
          <a:solidFill>
            <a:srgbClr val="263A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pic>
        <p:nvPicPr>
          <p:cNvPr id="26" name="Picture 25">
            <a:extLst>
              <a:ext uri="{FF2B5EF4-FFF2-40B4-BE49-F238E27FC236}">
                <a16:creationId xmlns:a16="http://schemas.microsoft.com/office/drawing/2014/main" id="{A2082DE1-D520-8643-A93A-04BE662D60E1}"/>
              </a:ext>
            </a:extLst>
          </p:cNvPr>
          <p:cNvPicPr>
            <a:picLocks noChangeAspect="1"/>
          </p:cNvPicPr>
          <p:nvPr/>
        </p:nvPicPr>
        <p:blipFill rotWithShape="1">
          <a:blip r:embed="rId3"/>
          <a:srcRect t="2056" b="47944"/>
          <a:stretch/>
        </p:blipFill>
        <p:spPr>
          <a:xfrm>
            <a:off x="0" y="3750329"/>
            <a:ext cx="12192000" cy="3107671"/>
          </a:xfrm>
          <a:prstGeom prst="rect">
            <a:avLst/>
          </a:prstGeom>
        </p:spPr>
      </p:pic>
      <p:sp>
        <p:nvSpPr>
          <p:cNvPr id="6" name="Rectangle 5">
            <a:extLst>
              <a:ext uri="{FF2B5EF4-FFF2-40B4-BE49-F238E27FC236}">
                <a16:creationId xmlns:a16="http://schemas.microsoft.com/office/drawing/2014/main" id="{BE64A199-188E-D1C2-6700-E21AC2DFEBBD}"/>
              </a:ext>
            </a:extLst>
          </p:cNvPr>
          <p:cNvSpPr/>
          <p:nvPr/>
        </p:nvSpPr>
        <p:spPr>
          <a:xfrm>
            <a:off x="1" y="0"/>
            <a:ext cx="8677467" cy="3059251"/>
          </a:xfrm>
          <a:prstGeom prst="rect">
            <a:avLst/>
          </a:prstGeom>
          <a:solidFill>
            <a:srgbClr val="B5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7" name="Rectangle 6">
            <a:extLst>
              <a:ext uri="{FF2B5EF4-FFF2-40B4-BE49-F238E27FC236}">
                <a16:creationId xmlns:a16="http://schemas.microsoft.com/office/drawing/2014/main" id="{DC4291C3-C5A4-02E2-874A-A37902CB93F5}"/>
              </a:ext>
            </a:extLst>
          </p:cNvPr>
          <p:cNvSpPr/>
          <p:nvPr/>
        </p:nvSpPr>
        <p:spPr>
          <a:xfrm>
            <a:off x="8677469" y="0"/>
            <a:ext cx="3514531" cy="3059251"/>
          </a:xfrm>
          <a:prstGeom prst="rect">
            <a:avLst/>
          </a:prstGeom>
          <a:solidFill>
            <a:srgbClr val="FF9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3" name="TextBox 12">
            <a:extLst>
              <a:ext uri="{FF2B5EF4-FFF2-40B4-BE49-F238E27FC236}">
                <a16:creationId xmlns:a16="http://schemas.microsoft.com/office/drawing/2014/main" id="{AEB6683E-158C-7F65-3202-379B21018BA1}"/>
              </a:ext>
            </a:extLst>
          </p:cNvPr>
          <p:cNvSpPr txBox="1"/>
          <p:nvPr/>
        </p:nvSpPr>
        <p:spPr>
          <a:xfrm>
            <a:off x="2483953" y="3391693"/>
            <a:ext cx="7224094" cy="584775"/>
          </a:xfrm>
          <a:prstGeom prst="rect">
            <a:avLst/>
          </a:prstGeom>
          <a:noFill/>
        </p:spPr>
        <p:txBody>
          <a:bodyPr wrap="square">
            <a:spAutoFit/>
          </a:bodyPr>
          <a:lstStyle/>
          <a:p>
            <a:r>
              <a:rPr lang="en-US" sz="3200" b="1" dirty="0">
                <a:solidFill>
                  <a:srgbClr val="FF9B00"/>
                </a:solidFill>
                <a:latin typeface="Archia Bold" panose="02000503000000020004" pitchFamily="2" charset="77"/>
              </a:rPr>
              <a:t>Wrestling with the Angel</a:t>
            </a:r>
            <a:endParaRPr lang="en-BE" sz="3200" b="1" dirty="0">
              <a:solidFill>
                <a:srgbClr val="FF9B00"/>
              </a:solidFill>
              <a:latin typeface="Archia Bold" panose="02000503000000020004" pitchFamily="2" charset="77"/>
            </a:endParaRPr>
          </a:p>
        </p:txBody>
      </p:sp>
      <p:sp>
        <p:nvSpPr>
          <p:cNvPr id="14" name="TextBox 13">
            <a:extLst>
              <a:ext uri="{FF2B5EF4-FFF2-40B4-BE49-F238E27FC236}">
                <a16:creationId xmlns:a16="http://schemas.microsoft.com/office/drawing/2014/main" id="{2AE9B164-E87A-CDDE-74D7-ECB2594E3A07}"/>
              </a:ext>
            </a:extLst>
          </p:cNvPr>
          <p:cNvSpPr txBox="1"/>
          <p:nvPr/>
        </p:nvSpPr>
        <p:spPr>
          <a:xfrm>
            <a:off x="2784742" y="4031911"/>
            <a:ext cx="3529814" cy="553998"/>
          </a:xfrm>
          <a:prstGeom prst="rect">
            <a:avLst/>
          </a:prstGeom>
          <a:noFill/>
        </p:spPr>
        <p:txBody>
          <a:bodyPr wrap="square" rtlCol="0">
            <a:spAutoFit/>
          </a:bodyPr>
          <a:lstStyle/>
          <a:p>
            <a:r>
              <a:rPr lang="en-US" dirty="0">
                <a:solidFill>
                  <a:srgbClr val="C0F0FF"/>
                </a:solidFill>
                <a:latin typeface="Helvetica" pitchFamily="2" charset="0"/>
              </a:rPr>
              <a:t>The Promise and the Peril of AI</a:t>
            </a:r>
            <a:endParaRPr lang="en-BE" dirty="0">
              <a:solidFill>
                <a:srgbClr val="C0F0FF"/>
              </a:solidFill>
              <a:latin typeface="Helvetica" pitchFamily="2" charset="0"/>
            </a:endParaRPr>
          </a:p>
          <a:p>
            <a:r>
              <a:rPr lang="en-US" sz="1200" dirty="0">
                <a:solidFill>
                  <a:srgbClr val="FF9B00"/>
                </a:solidFill>
                <a:latin typeface="Helvetica" pitchFamily="2" charset="0"/>
              </a:rPr>
              <a:t>Tim O’Reilly, O’Reilly Media, 16 November 2023</a:t>
            </a:r>
            <a:endParaRPr lang="en-BE" sz="1200" dirty="0">
              <a:solidFill>
                <a:srgbClr val="FF9B00"/>
              </a:solidFill>
              <a:latin typeface="Helvetica" pitchFamily="2" charset="0"/>
            </a:endParaRPr>
          </a:p>
        </p:txBody>
      </p:sp>
      <p:pic>
        <p:nvPicPr>
          <p:cNvPr id="20" name="Picture 19">
            <a:extLst>
              <a:ext uri="{FF2B5EF4-FFF2-40B4-BE49-F238E27FC236}">
                <a16:creationId xmlns:a16="http://schemas.microsoft.com/office/drawing/2014/main" id="{DD5BA659-2182-B5D8-DFF0-5A0CFC061478}"/>
              </a:ext>
            </a:extLst>
          </p:cNvPr>
          <p:cNvPicPr>
            <a:picLocks noChangeAspect="1"/>
          </p:cNvPicPr>
          <p:nvPr/>
        </p:nvPicPr>
        <p:blipFill>
          <a:blip r:embed="rId4"/>
          <a:srcRect/>
          <a:stretch/>
        </p:blipFill>
        <p:spPr>
          <a:xfrm>
            <a:off x="10245318" y="6183574"/>
            <a:ext cx="1712667" cy="449618"/>
          </a:xfrm>
          <a:prstGeom prst="rect">
            <a:avLst/>
          </a:prstGeom>
        </p:spPr>
      </p:pic>
      <p:pic>
        <p:nvPicPr>
          <p:cNvPr id="3" name="Picture 2">
            <a:extLst>
              <a:ext uri="{FF2B5EF4-FFF2-40B4-BE49-F238E27FC236}">
                <a16:creationId xmlns:a16="http://schemas.microsoft.com/office/drawing/2014/main" id="{981975C5-302F-4B1A-2981-A430505C840E}"/>
              </a:ext>
            </a:extLst>
          </p:cNvPr>
          <p:cNvPicPr>
            <a:picLocks noChangeAspect="1"/>
          </p:cNvPicPr>
          <p:nvPr/>
        </p:nvPicPr>
        <p:blipFill>
          <a:blip r:embed="rId5"/>
          <a:srcRect/>
          <a:stretch/>
        </p:blipFill>
        <p:spPr>
          <a:xfrm>
            <a:off x="2214502" y="274905"/>
            <a:ext cx="4248464" cy="2544653"/>
          </a:xfrm>
          <a:prstGeom prst="rect">
            <a:avLst/>
          </a:prstGeom>
        </p:spPr>
      </p:pic>
      <p:pic>
        <p:nvPicPr>
          <p:cNvPr id="22" name="Picture 21">
            <a:extLst>
              <a:ext uri="{FF2B5EF4-FFF2-40B4-BE49-F238E27FC236}">
                <a16:creationId xmlns:a16="http://schemas.microsoft.com/office/drawing/2014/main" id="{65FF2DF3-A710-7D32-35D2-47700776867C}"/>
              </a:ext>
            </a:extLst>
          </p:cNvPr>
          <p:cNvPicPr>
            <a:picLocks noChangeAspect="1"/>
          </p:cNvPicPr>
          <p:nvPr/>
        </p:nvPicPr>
        <p:blipFill>
          <a:blip r:embed="rId6"/>
          <a:stretch>
            <a:fillRect/>
          </a:stretch>
        </p:blipFill>
        <p:spPr>
          <a:xfrm>
            <a:off x="9857752" y="364457"/>
            <a:ext cx="1153964" cy="2455101"/>
          </a:xfrm>
          <a:prstGeom prst="rect">
            <a:avLst/>
          </a:prstGeom>
        </p:spPr>
      </p:pic>
    </p:spTree>
    <p:extLst>
      <p:ext uri="{BB962C8B-B14F-4D97-AF65-F5344CB8AC3E}">
        <p14:creationId xmlns:p14="http://schemas.microsoft.com/office/powerpoint/2010/main" val="2621674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8BCB-8FC1-7293-7325-BE00E411AD68}"/>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6333C703-FBA4-BB3B-7DCE-A9A02A7B475C}"/>
              </a:ext>
            </a:extLst>
          </p:cNvPr>
          <p:cNvSpPr txBox="1"/>
          <p:nvPr/>
        </p:nvSpPr>
        <p:spPr>
          <a:xfrm>
            <a:off x="731009" y="6327442"/>
            <a:ext cx="2534284" cy="369332"/>
          </a:xfrm>
          <a:prstGeom prst="rect">
            <a:avLst/>
          </a:prstGeom>
          <a:noFill/>
        </p:spPr>
        <p:txBody>
          <a:bodyPr wrap="none" rtlCol="0">
            <a:spAutoFit/>
          </a:bodyPr>
          <a:lstStyle/>
          <a:p>
            <a:r>
              <a:rPr lang="en-US" dirty="0"/>
              <a:t>McCormick reaper, 1831</a:t>
            </a:r>
          </a:p>
        </p:txBody>
      </p:sp>
      <p:pic>
        <p:nvPicPr>
          <p:cNvPr id="5" name="Picture 4">
            <a:extLst>
              <a:ext uri="{FF2B5EF4-FFF2-40B4-BE49-F238E27FC236}">
                <a16:creationId xmlns:a16="http://schemas.microsoft.com/office/drawing/2014/main" id="{7FBB6C27-EEB3-E998-4D0B-BAC2B6A81843}"/>
              </a:ext>
            </a:extLst>
          </p:cNvPr>
          <p:cNvPicPr>
            <a:picLocks noChangeAspect="1"/>
          </p:cNvPicPr>
          <p:nvPr/>
        </p:nvPicPr>
        <p:blipFill>
          <a:blip r:embed="rId3"/>
          <a:stretch>
            <a:fillRect/>
          </a:stretch>
        </p:blipFill>
        <p:spPr>
          <a:xfrm>
            <a:off x="838200" y="1690688"/>
            <a:ext cx="9196137" cy="4366880"/>
          </a:xfrm>
          <a:prstGeom prst="rect">
            <a:avLst/>
          </a:prstGeom>
        </p:spPr>
      </p:pic>
      <p:sp>
        <p:nvSpPr>
          <p:cNvPr id="12" name="Content Placeholder 11">
            <a:extLst>
              <a:ext uri="{FF2B5EF4-FFF2-40B4-BE49-F238E27FC236}">
                <a16:creationId xmlns:a16="http://schemas.microsoft.com/office/drawing/2014/main" id="{9776C033-000C-A74E-6D3E-7DD7A6DC750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31181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4D54D-3CC5-70CB-9A34-B46235D1873F}"/>
              </a:ext>
            </a:extLst>
          </p:cNvPr>
          <p:cNvSpPr>
            <a:spLocks noGrp="1"/>
          </p:cNvSpPr>
          <p:nvPr>
            <p:ph type="title"/>
          </p:nvPr>
        </p:nvSpPr>
        <p:spPr>
          <a:xfrm>
            <a:off x="381432" y="676036"/>
            <a:ext cx="10515600" cy="1325563"/>
          </a:xfrm>
        </p:spPr>
        <p:txBody>
          <a:bodyPr/>
          <a:lstStyle/>
          <a:p>
            <a:r>
              <a:rPr lang="en-US" dirty="0"/>
              <a:t>Far from destroying jobs, the Industrial Revolution created them</a:t>
            </a:r>
          </a:p>
        </p:txBody>
      </p:sp>
      <p:pic>
        <p:nvPicPr>
          <p:cNvPr id="18434" name="Picture 2">
            <a:extLst>
              <a:ext uri="{FF2B5EF4-FFF2-40B4-BE49-F238E27FC236}">
                <a16:creationId xmlns:a16="http://schemas.microsoft.com/office/drawing/2014/main" id="{4E50EF40-C3E7-D856-B2F9-DC4EDA3E01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8855" y="2001599"/>
            <a:ext cx="2521095" cy="38054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D77509B-E822-6E19-AA50-24D07A1A8AA9}"/>
              </a:ext>
            </a:extLst>
          </p:cNvPr>
          <p:cNvSpPr txBox="1"/>
          <p:nvPr/>
        </p:nvSpPr>
        <p:spPr>
          <a:xfrm>
            <a:off x="4627419" y="2329150"/>
            <a:ext cx="4572000" cy="3477875"/>
          </a:xfrm>
          <a:prstGeom prst="rect">
            <a:avLst/>
          </a:prstGeom>
          <a:noFill/>
        </p:spPr>
        <p:txBody>
          <a:bodyPr wrap="square">
            <a:spAutoFit/>
          </a:bodyPr>
          <a:lstStyle/>
          <a:p>
            <a:r>
              <a:rPr lang="en-US" sz="2000" b="0" dirty="0">
                <a:effectLst/>
                <a:latin typeface="AvenirNextLTW01-Regular"/>
              </a:rPr>
              <a:t>“</a:t>
            </a:r>
            <a:r>
              <a:rPr lang="en-US" sz="2000" b="0" i="0" dirty="0">
                <a:solidFill>
                  <a:srgbClr val="535353"/>
                </a:solidFill>
                <a:effectLst/>
                <a:latin typeface="AvenirNextLTW01-Regular"/>
              </a:rPr>
              <a:t>The boom in textiles had already set off a wave of entrepreneurship, of mechanical and other innovations to mass-produce the cotton fabrics, that was not going to be bottled up</a:t>
            </a:r>
            <a:r>
              <a:rPr lang="en-US" sz="2000" b="0" i="1" dirty="0">
                <a:solidFill>
                  <a:srgbClr val="535353"/>
                </a:solidFill>
                <a:effectLst/>
                <a:latin typeface="AvenirNextLTW01-Regular"/>
              </a:rPr>
              <a:t>. It was a surge in invention and entrepreneurial activity, to meet the fashion needs of the day, powered by a completely new and novel shopping experience</a:t>
            </a:r>
            <a:r>
              <a:rPr lang="en-US" sz="2000" b="0" i="0" dirty="0">
                <a:solidFill>
                  <a:srgbClr val="535353"/>
                </a:solidFill>
                <a:effectLst/>
                <a:latin typeface="AvenirNextLTW01-Regular"/>
              </a:rPr>
              <a:t>, that would lead to the creation of the technologies that would power the industrial revolution.”</a:t>
            </a:r>
            <a:endParaRPr lang="en-US" sz="2000" i="1" dirty="0">
              <a:solidFill>
                <a:srgbClr val="737373"/>
              </a:solidFill>
              <a:latin typeface="AvenirNextLTW01-Regular"/>
            </a:endParaRPr>
          </a:p>
        </p:txBody>
      </p:sp>
      <p:pic>
        <p:nvPicPr>
          <p:cNvPr id="7" name="Picture 6">
            <a:extLst>
              <a:ext uri="{FF2B5EF4-FFF2-40B4-BE49-F238E27FC236}">
                <a16:creationId xmlns:a16="http://schemas.microsoft.com/office/drawing/2014/main" id="{72F666B7-AEE5-DAE4-7EF8-978165C9807B}"/>
              </a:ext>
            </a:extLst>
          </p:cNvPr>
          <p:cNvPicPr>
            <a:picLocks noChangeAspect="1"/>
          </p:cNvPicPr>
          <p:nvPr/>
        </p:nvPicPr>
        <p:blipFill>
          <a:blip r:embed="rId4"/>
          <a:stretch>
            <a:fillRect/>
          </a:stretch>
        </p:blipFill>
        <p:spPr>
          <a:xfrm>
            <a:off x="381432" y="2048731"/>
            <a:ext cx="3906551" cy="3906551"/>
          </a:xfrm>
          <a:prstGeom prst="rect">
            <a:avLst/>
          </a:prstGeom>
        </p:spPr>
      </p:pic>
      <p:sp>
        <p:nvSpPr>
          <p:cNvPr id="8" name="TextBox 7">
            <a:extLst>
              <a:ext uri="{FF2B5EF4-FFF2-40B4-BE49-F238E27FC236}">
                <a16:creationId xmlns:a16="http://schemas.microsoft.com/office/drawing/2014/main" id="{140AA059-70FF-793A-0323-9713BD5F9D13}"/>
              </a:ext>
            </a:extLst>
          </p:cNvPr>
          <p:cNvSpPr txBox="1"/>
          <p:nvPr/>
        </p:nvSpPr>
        <p:spPr>
          <a:xfrm>
            <a:off x="498764" y="6303818"/>
            <a:ext cx="2328586" cy="369332"/>
          </a:xfrm>
          <a:prstGeom prst="rect">
            <a:avLst/>
          </a:prstGeom>
          <a:noFill/>
        </p:spPr>
        <p:txBody>
          <a:bodyPr wrap="none" rtlCol="0">
            <a:spAutoFit/>
          </a:bodyPr>
          <a:lstStyle/>
          <a:p>
            <a:r>
              <a:rPr lang="en-US" dirty="0"/>
              <a:t>Illustration by </a:t>
            </a:r>
            <a:r>
              <a:rPr lang="en-US" dirty="0" err="1"/>
              <a:t>ChatGPT</a:t>
            </a:r>
            <a:endParaRPr lang="en-US" dirty="0"/>
          </a:p>
        </p:txBody>
      </p:sp>
    </p:spTree>
    <p:extLst>
      <p:ext uri="{BB962C8B-B14F-4D97-AF65-F5344CB8AC3E}">
        <p14:creationId xmlns:p14="http://schemas.microsoft.com/office/powerpoint/2010/main" val="1706458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AAC60D-8437-1406-B900-842DA804654B}"/>
              </a:ext>
            </a:extLst>
          </p:cNvPr>
          <p:cNvSpPr>
            <a:spLocks noGrp="1"/>
          </p:cNvSpPr>
          <p:nvPr>
            <p:ph type="title"/>
          </p:nvPr>
        </p:nvSpPr>
        <p:spPr/>
        <p:txBody>
          <a:bodyPr/>
          <a:lstStyle/>
          <a:p>
            <a:r>
              <a:rPr lang="en-US" dirty="0"/>
              <a:t>We’ve experienced the same thing</a:t>
            </a:r>
            <a:br>
              <a:rPr lang="en-US" dirty="0"/>
            </a:br>
            <a:r>
              <a:rPr lang="en-US" dirty="0"/>
              <a:t>during the first computer revolution</a:t>
            </a:r>
          </a:p>
        </p:txBody>
      </p:sp>
      <p:pic>
        <p:nvPicPr>
          <p:cNvPr id="6148" name="Picture 4" descr="Industrial History: IBM System 360">
            <a:extLst>
              <a:ext uri="{FF2B5EF4-FFF2-40B4-BE49-F238E27FC236}">
                <a16:creationId xmlns:a16="http://schemas.microsoft.com/office/drawing/2014/main" id="{A83E4792-8A68-9815-EE68-4C9115578A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789" y="2098048"/>
            <a:ext cx="3352800" cy="24257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nfluence of the IBM PC on the personal computer market - Wikipedia">
            <a:extLst>
              <a:ext uri="{FF2B5EF4-FFF2-40B4-BE49-F238E27FC236}">
                <a16:creationId xmlns:a16="http://schemas.microsoft.com/office/drawing/2014/main" id="{EF19C275-725E-9722-8F81-6E26CDD8D4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4647" y="2208880"/>
            <a:ext cx="33274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pple+iPhone+1st+Generation+-+8GB+-+Black+%28Unlocked%29+A1203+%28GSM%29  for sale online | eBay">
            <a:extLst>
              <a:ext uri="{FF2B5EF4-FFF2-40B4-BE49-F238E27FC236}">
                <a16:creationId xmlns:a16="http://schemas.microsoft.com/office/drawing/2014/main" id="{C49B2ED8-D1FB-0862-8DD3-569D6717F7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76895" y="1515685"/>
            <a:ext cx="2082800" cy="38989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8A665255-88F5-B28F-FF31-5F03FC2C0733}"/>
              </a:ext>
            </a:extLst>
          </p:cNvPr>
          <p:cNvSpPr>
            <a:spLocks noGrp="1"/>
          </p:cNvSpPr>
          <p:nvPr>
            <p:ph idx="1"/>
          </p:nvPr>
        </p:nvSpPr>
        <p:spPr>
          <a:xfrm>
            <a:off x="838200" y="4931108"/>
            <a:ext cx="10515600" cy="905544"/>
          </a:xfrm>
        </p:spPr>
        <p:txBody>
          <a:bodyPr/>
          <a:lstStyle/>
          <a:p>
            <a:pPr marL="0" indent="0">
              <a:buNone/>
            </a:pPr>
            <a:r>
              <a:rPr lang="en-US" dirty="0"/>
              <a:t>Mainframe                               Personal Computer                Smartphone</a:t>
            </a:r>
          </a:p>
        </p:txBody>
      </p:sp>
    </p:spTree>
    <p:extLst>
      <p:ext uri="{BB962C8B-B14F-4D97-AF65-F5344CB8AC3E}">
        <p14:creationId xmlns:p14="http://schemas.microsoft.com/office/powerpoint/2010/main" val="2840110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Shape 523"/>
          <p:cNvSpPr>
            <a:spLocks noGrp="1"/>
          </p:cNvSpPr>
          <p:nvPr>
            <p:ph type="title"/>
          </p:nvPr>
        </p:nvSpPr>
        <p:spPr>
          <a:xfrm>
            <a:off x="577516" y="365125"/>
            <a:ext cx="11072178" cy="1325563"/>
          </a:xfrm>
          <a:prstGeom prst="rect">
            <a:avLst/>
          </a:prstGeom>
        </p:spPr>
        <p:txBody>
          <a:bodyPr>
            <a:normAutofit/>
          </a:bodyPr>
          <a:lstStyle/>
          <a:p>
            <a:br>
              <a:rPr lang="en-US" dirty="0"/>
            </a:br>
            <a:r>
              <a:rPr dirty="0"/>
              <a:t>The Law of Conservation of Attractive Profits</a:t>
            </a:r>
          </a:p>
        </p:txBody>
      </p:sp>
      <p:sp>
        <p:nvSpPr>
          <p:cNvPr id="524" name="Shape 524"/>
          <p:cNvSpPr>
            <a:spLocks noGrp="1"/>
          </p:cNvSpPr>
          <p:nvPr>
            <p:ph type="body" sz="half" idx="1"/>
          </p:nvPr>
        </p:nvSpPr>
        <p:spPr>
          <a:xfrm>
            <a:off x="5008913" y="2034145"/>
            <a:ext cx="6477000" cy="4154488"/>
          </a:xfrm>
          <a:prstGeom prst="rect">
            <a:avLst/>
          </a:prstGeom>
        </p:spPr>
        <p:txBody>
          <a:bodyPr>
            <a:normAutofit/>
          </a:bodyPr>
          <a:lstStyle/>
          <a:p>
            <a:pPr marL="85725" indent="-85725">
              <a:buSzTx/>
              <a:buNone/>
              <a:tabLst>
                <a:tab pos="311150" algn="l"/>
                <a:tab pos="425450" algn="l"/>
              </a:tabLst>
            </a:pPr>
            <a:r>
              <a:rPr sz="2700" dirty="0"/>
              <a:t> "When attractive profits disappear at one stage in the value chain because a product becomes modular and commoditized, the opportunity to earn attractive profits with proprietary products will usually emerge at an adjacent stage."</a:t>
            </a:r>
          </a:p>
          <a:p>
            <a:pPr marL="85725" indent="-85725">
              <a:buSzTx/>
              <a:buNone/>
              <a:tabLst>
                <a:tab pos="311150" algn="l"/>
                <a:tab pos="425450" algn="l"/>
              </a:tabLst>
            </a:pPr>
            <a:endParaRPr dirty="0"/>
          </a:p>
          <a:p>
            <a:pPr marL="85725" indent="-85725" algn="r">
              <a:spcBef>
                <a:spcPts val="250"/>
              </a:spcBef>
              <a:buSzTx/>
              <a:buNone/>
              <a:tabLst>
                <a:tab pos="311150" algn="l"/>
                <a:tab pos="425450" algn="l"/>
              </a:tabLst>
              <a:defRPr sz="4400"/>
            </a:pPr>
            <a:r>
              <a:rPr lang="en-US" sz="3200" dirty="0"/>
              <a:t>–</a:t>
            </a:r>
            <a:r>
              <a:rPr sz="3200" dirty="0"/>
              <a:t> Clayton Christensen</a:t>
            </a:r>
          </a:p>
          <a:p>
            <a:pPr marL="85725" indent="-85725" algn="r">
              <a:spcBef>
                <a:spcPts val="250"/>
              </a:spcBef>
              <a:buSzTx/>
              <a:buNone/>
              <a:tabLst>
                <a:tab pos="311150" algn="l"/>
                <a:tab pos="425450" algn="l"/>
              </a:tabLst>
            </a:pPr>
            <a:r>
              <a:rPr sz="2200" dirty="0"/>
              <a:t>Author of </a:t>
            </a:r>
            <a:r>
              <a:rPr sz="2200" i="1" dirty="0"/>
              <a:t>The Innovator's Solution</a:t>
            </a:r>
          </a:p>
          <a:p>
            <a:pPr marL="85725" indent="-85725" algn="r">
              <a:spcBef>
                <a:spcPts val="250"/>
              </a:spcBef>
              <a:buSzTx/>
              <a:buNone/>
              <a:tabLst>
                <a:tab pos="311150" algn="l"/>
                <a:tab pos="425450" algn="l"/>
              </a:tabLst>
            </a:pPr>
            <a:r>
              <a:rPr sz="2200" dirty="0"/>
              <a:t>In </a:t>
            </a:r>
            <a:r>
              <a:rPr sz="2200" i="1" dirty="0"/>
              <a:t>Harvard Business Review</a:t>
            </a:r>
            <a:r>
              <a:rPr sz="2200" dirty="0"/>
              <a:t>, February 2004</a:t>
            </a:r>
          </a:p>
        </p:txBody>
      </p:sp>
      <p:pic>
        <p:nvPicPr>
          <p:cNvPr id="2" name="Picture 1">
            <a:extLst>
              <a:ext uri="{FF2B5EF4-FFF2-40B4-BE49-F238E27FC236}">
                <a16:creationId xmlns:a16="http://schemas.microsoft.com/office/drawing/2014/main" id="{8C0BC4AF-1E12-E84A-B40C-6A3848EB672A}"/>
              </a:ext>
            </a:extLst>
          </p:cNvPr>
          <p:cNvPicPr>
            <a:picLocks noChangeAspect="1"/>
          </p:cNvPicPr>
          <p:nvPr/>
        </p:nvPicPr>
        <p:blipFill>
          <a:blip r:embed="rId3"/>
          <a:stretch>
            <a:fillRect/>
          </a:stretch>
        </p:blipFill>
        <p:spPr>
          <a:xfrm>
            <a:off x="706087" y="2034145"/>
            <a:ext cx="3695700" cy="2463800"/>
          </a:xfrm>
          <a:prstGeom prst="rect">
            <a:avLst/>
          </a:prstGeom>
        </p:spPr>
      </p:pic>
    </p:spTree>
    <p:extLst>
      <p:ext uri="{BB962C8B-B14F-4D97-AF65-F5344CB8AC3E}">
        <p14:creationId xmlns:p14="http://schemas.microsoft.com/office/powerpoint/2010/main" val="2509556455"/>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5443F-596A-0750-12F2-8C691FB31CBA}"/>
              </a:ext>
            </a:extLst>
          </p:cNvPr>
          <p:cNvSpPr>
            <a:spLocks noGrp="1"/>
          </p:cNvSpPr>
          <p:nvPr>
            <p:ph type="title"/>
          </p:nvPr>
        </p:nvSpPr>
        <p:spPr>
          <a:xfrm>
            <a:off x="982579" y="1676566"/>
            <a:ext cx="10515600" cy="1325563"/>
          </a:xfrm>
        </p:spPr>
        <p:txBody>
          <a:bodyPr/>
          <a:lstStyle/>
          <a:p>
            <a:r>
              <a:rPr lang="en-US" dirty="0"/>
              <a:t>The angel we are wrestling with:</a:t>
            </a:r>
            <a:br>
              <a:rPr lang="en-US" dirty="0"/>
            </a:br>
            <a:br>
              <a:rPr lang="en-US" dirty="0"/>
            </a:br>
            <a:r>
              <a:rPr lang="en-US" dirty="0"/>
              <a:t>How to use the new technology to make existing products and services cheap and abundant, while creating new sources of value that were previously unimaginable!</a:t>
            </a:r>
          </a:p>
        </p:txBody>
      </p:sp>
    </p:spTree>
    <p:extLst>
      <p:ext uri="{BB962C8B-B14F-4D97-AF65-F5344CB8AC3E}">
        <p14:creationId xmlns:p14="http://schemas.microsoft.com/office/powerpoint/2010/main" val="909132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731EB7-6441-4755-915E-9FE40B73BC85}"/>
              </a:ext>
            </a:extLst>
          </p:cNvPr>
          <p:cNvSpPr>
            <a:spLocks noGrp="1"/>
          </p:cNvSpPr>
          <p:nvPr>
            <p:ph type="title"/>
          </p:nvPr>
        </p:nvSpPr>
        <p:spPr>
          <a:xfrm>
            <a:off x="1115290" y="2766218"/>
            <a:ext cx="10515600" cy="1325563"/>
          </a:xfrm>
        </p:spPr>
        <p:txBody>
          <a:bodyPr/>
          <a:lstStyle/>
          <a:p>
            <a:r>
              <a:rPr lang="en-US" dirty="0"/>
              <a:t>So what’s the devil we are wrestling with?</a:t>
            </a:r>
          </a:p>
        </p:txBody>
      </p:sp>
    </p:spTree>
    <p:extLst>
      <p:ext uri="{BB962C8B-B14F-4D97-AF65-F5344CB8AC3E}">
        <p14:creationId xmlns:p14="http://schemas.microsoft.com/office/powerpoint/2010/main" val="3300739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6B9A1-D9BD-1F44-A4DE-91C4F56E7F87}"/>
              </a:ext>
            </a:extLst>
          </p:cNvPr>
          <p:cNvSpPr>
            <a:spLocks noGrp="1"/>
          </p:cNvSpPr>
          <p:nvPr>
            <p:ph type="title"/>
          </p:nvPr>
        </p:nvSpPr>
        <p:spPr>
          <a:xfrm>
            <a:off x="838200" y="500062"/>
            <a:ext cx="10515600" cy="1325563"/>
          </a:xfrm>
        </p:spPr>
        <p:txBody>
          <a:bodyPr/>
          <a:lstStyle/>
          <a:p>
            <a:r>
              <a:rPr lang="en-US" dirty="0"/>
              <a:t>New jobs are created.</a:t>
            </a:r>
            <a:br>
              <a:rPr lang="en-US" dirty="0"/>
            </a:br>
            <a:r>
              <a:rPr lang="en-US" dirty="0"/>
              <a:t>But they aren’t necessarily good jobs!</a:t>
            </a:r>
          </a:p>
        </p:txBody>
      </p:sp>
      <p:sp>
        <p:nvSpPr>
          <p:cNvPr id="3" name="Content Placeholder 2">
            <a:extLst>
              <a:ext uri="{FF2B5EF4-FFF2-40B4-BE49-F238E27FC236}">
                <a16:creationId xmlns:a16="http://schemas.microsoft.com/office/drawing/2014/main" id="{B99C66D5-A8A0-CEFB-59A6-A643D310B924}"/>
              </a:ext>
            </a:extLst>
          </p:cNvPr>
          <p:cNvSpPr>
            <a:spLocks noGrp="1"/>
          </p:cNvSpPr>
          <p:nvPr>
            <p:ph idx="1"/>
          </p:nvPr>
        </p:nvSpPr>
        <p:spPr>
          <a:xfrm>
            <a:off x="7148945" y="1825625"/>
            <a:ext cx="4523509" cy="4351338"/>
          </a:xfrm>
        </p:spPr>
        <p:txBody>
          <a:bodyPr/>
          <a:lstStyle/>
          <a:p>
            <a:pPr marL="0" indent="0">
              <a:buNone/>
            </a:pPr>
            <a:r>
              <a:rPr lang="en-US" sz="2200" dirty="0"/>
              <a:t>During the industrial revolution, reformers like Robert Owen struggled against the tide. When he took over the New Lanark Mills in Scotland in 1800, he set up a school for the children instead of working them in the factory, provided health care for workers, and ended the practice of “the company store” at high prices, instead selling goods barely above cost. But it took more than 50 years to end child labor In England, and it persists </a:t>
            </a:r>
            <a:r>
              <a:rPr lang="en-US" sz="2300" dirty="0"/>
              <a:t>around</a:t>
            </a:r>
            <a:r>
              <a:rPr lang="en-US" sz="2200" dirty="0"/>
              <a:t> the world today.</a:t>
            </a:r>
          </a:p>
        </p:txBody>
      </p:sp>
      <p:pic>
        <p:nvPicPr>
          <p:cNvPr id="19458" name="Picture 2" descr="The Rise of the Machines: Pros and Cons of the Industrial Revolution |  Britannica">
            <a:extLst>
              <a:ext uri="{FF2B5EF4-FFF2-40B4-BE49-F238E27FC236}">
                <a16:creationId xmlns:a16="http://schemas.microsoft.com/office/drawing/2014/main" id="{3F38356A-B466-8C13-3BB1-2DAD3708EC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25625"/>
            <a:ext cx="5874905" cy="4704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859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Box 7"/>
          <p:cNvSpPr txBox="1"/>
          <p:nvPr/>
        </p:nvSpPr>
        <p:spPr>
          <a:xfrm>
            <a:off x="6299200" y="2311401"/>
            <a:ext cx="5181600" cy="2275366"/>
          </a:xfrm>
          <a:prstGeom prst="rect">
            <a:avLst/>
          </a:prstGeom>
          <a:noFill/>
        </p:spPr>
        <p:txBody>
          <a:bodyPr wrap="square" rtlCol="0">
            <a:spAutoFit/>
          </a:bodyPr>
          <a:lstStyle/>
          <a:p>
            <a:pPr marL="383108" indent="-383108">
              <a:defRPr sz="4300"/>
            </a:pPr>
            <a:r>
              <a:rPr lang="en-US" sz="3733" dirty="0">
                <a:solidFill>
                  <a:srgbClr val="FFFFFF"/>
                </a:solidFill>
                <a:latin typeface="Calibri"/>
                <a:cs typeface="Calibri"/>
              </a:rPr>
              <a:t> </a:t>
            </a:r>
            <a:r>
              <a:rPr lang="en-US" sz="3733" dirty="0">
                <a:latin typeface="Calibri"/>
                <a:cs typeface="Calibri"/>
              </a:rPr>
              <a:t>“	God did not make being an auto worker </a:t>
            </a:r>
            <a:br>
              <a:rPr lang="en-US" sz="3733" dirty="0">
                <a:latin typeface="Calibri"/>
                <a:cs typeface="Calibri"/>
              </a:rPr>
            </a:br>
            <a:r>
              <a:rPr lang="en-US" sz="3733" dirty="0">
                <a:latin typeface="Calibri"/>
                <a:cs typeface="Calibri"/>
              </a:rPr>
              <a:t>a good job!”</a:t>
            </a:r>
          </a:p>
          <a:p>
            <a:pPr marL="315376" indent="-315376" algn="r">
              <a:lnSpc>
                <a:spcPct val="120000"/>
              </a:lnSpc>
              <a:defRPr sz="4300"/>
            </a:pPr>
            <a:r>
              <a:rPr lang="en-US" sz="2667" dirty="0">
                <a:latin typeface="Calibri"/>
                <a:cs typeface="Calibri"/>
              </a:rPr>
              <a:t>—David Rolf, SEIU</a:t>
            </a:r>
          </a:p>
        </p:txBody>
      </p:sp>
      <p:sp>
        <p:nvSpPr>
          <p:cNvPr id="9" name="Shape 1216"/>
          <p:cNvSpPr/>
          <p:nvPr/>
        </p:nvSpPr>
        <p:spPr>
          <a:xfrm>
            <a:off x="3393101" y="14607384"/>
            <a:ext cx="3933769" cy="1025858"/>
          </a:xfrm>
          <a:prstGeom prst="rect">
            <a:avLst/>
          </a:prstGeom>
          <a:ln w="12700">
            <a:miter lim="400000"/>
          </a:ln>
          <a:extLst>
            <a:ext uri="{C572A759-6A51-4108-AA02-DFA0A04FC94B}">
              <ma14:wrappingTextBoxFlag xmlns="" xmlns:ma14="http://schemas.microsoft.com/office/mac/drawingml/2011/main" val="1"/>
            </a:ext>
          </a:extLst>
        </p:spPr>
        <p:txBody>
          <a:bodyPr wrap="none" lIns="101600" tIns="101600" rIns="101600" bIns="101600" anchor="ctr">
            <a:spAutoFit/>
          </a:bodyPr>
          <a:lstStyle>
            <a:lvl1pPr>
              <a:defRPr>
                <a:latin typeface="+mn-lt"/>
                <a:ea typeface="+mn-ea"/>
                <a:cs typeface="+mn-cs"/>
                <a:sym typeface="Arial"/>
              </a:defRPr>
            </a:lvl1pPr>
          </a:lstStyle>
          <a:p>
            <a:r>
              <a:rPr sz="5333" dirty="0"/>
              <a:t>Nick Hanauer</a:t>
            </a:r>
          </a:p>
        </p:txBody>
      </p:sp>
      <p:sp>
        <p:nvSpPr>
          <p:cNvPr id="10" name="Shape 1216"/>
          <p:cNvSpPr/>
          <p:nvPr/>
        </p:nvSpPr>
        <p:spPr>
          <a:xfrm>
            <a:off x="3596301" y="14810584"/>
            <a:ext cx="3933769" cy="1025858"/>
          </a:xfrm>
          <a:prstGeom prst="rect">
            <a:avLst/>
          </a:prstGeom>
          <a:ln w="12700">
            <a:miter lim="400000"/>
          </a:ln>
          <a:extLst>
            <a:ext uri="{C572A759-6A51-4108-AA02-DFA0A04FC94B}">
              <ma14:wrappingTextBoxFlag xmlns="" xmlns:ma14="http://schemas.microsoft.com/office/mac/drawingml/2011/main" val="1"/>
            </a:ext>
          </a:extLst>
        </p:spPr>
        <p:txBody>
          <a:bodyPr wrap="none" lIns="101600" tIns="101600" rIns="101600" bIns="101600" anchor="ctr">
            <a:spAutoFit/>
          </a:bodyPr>
          <a:lstStyle>
            <a:lvl1pPr>
              <a:defRPr>
                <a:latin typeface="+mn-lt"/>
                <a:ea typeface="+mn-ea"/>
                <a:cs typeface="+mn-cs"/>
                <a:sym typeface="Arial"/>
              </a:defRPr>
            </a:lvl1pPr>
          </a:lstStyle>
          <a:p>
            <a:r>
              <a:rPr sz="5333" dirty="0"/>
              <a:t>Nick Hanauer</a:t>
            </a:r>
          </a:p>
        </p:txBody>
      </p:sp>
      <p:pic>
        <p:nvPicPr>
          <p:cNvPr id="12" name="pasted-image.png"/>
          <p:cNvPicPr>
            <a:picLocks noChangeAspect="1"/>
          </p:cNvPicPr>
          <p:nvPr/>
        </p:nvPicPr>
        <p:blipFill rotWithShape="1">
          <a:blip r:embed="rId3"/>
          <a:srcRect l="19201" r="2194"/>
          <a:stretch/>
        </p:blipFill>
        <p:spPr>
          <a:xfrm>
            <a:off x="812801" y="990600"/>
            <a:ext cx="5402540" cy="4572000"/>
          </a:xfrm>
          <a:prstGeom prst="rect">
            <a:avLst/>
          </a:prstGeom>
          <a:ln w="12700"/>
        </p:spPr>
      </p:pic>
    </p:spTree>
    <p:extLst>
      <p:ext uri="{BB962C8B-B14F-4D97-AF65-F5344CB8AC3E}">
        <p14:creationId xmlns:p14="http://schemas.microsoft.com/office/powerpoint/2010/main" val="3417257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66D2AC-80CF-F4F7-539B-F409C48B50DD}"/>
              </a:ext>
            </a:extLst>
          </p:cNvPr>
          <p:cNvPicPr>
            <a:picLocks noChangeAspect="1"/>
          </p:cNvPicPr>
          <p:nvPr/>
        </p:nvPicPr>
        <p:blipFill>
          <a:blip r:embed="rId3"/>
          <a:stretch>
            <a:fillRect/>
          </a:stretch>
        </p:blipFill>
        <p:spPr>
          <a:xfrm>
            <a:off x="6224337" y="1505300"/>
            <a:ext cx="5967663" cy="4329335"/>
          </a:xfrm>
          <a:prstGeom prst="rect">
            <a:avLst/>
          </a:prstGeom>
        </p:spPr>
      </p:pic>
      <p:pic>
        <p:nvPicPr>
          <p:cNvPr id="2" name="Picture 1" descr="Blue_Plaque_for_Westhoughton_Mill.jpeg"/>
          <p:cNvPicPr>
            <a:picLocks noChangeAspect="1"/>
          </p:cNvPicPr>
          <p:nvPr/>
        </p:nvPicPr>
        <p:blipFill rotWithShape="1">
          <a:blip r:embed="rId4">
            <a:extLst>
              <a:ext uri="{28A0092B-C50C-407E-A947-70E740481C1C}">
                <a14:useLocalDpi xmlns:a14="http://schemas.microsoft.com/office/drawing/2010/main" val="0"/>
              </a:ext>
            </a:extLst>
          </a:blip>
          <a:srcRect t="10834" b="10591"/>
          <a:stretch/>
        </p:blipFill>
        <p:spPr>
          <a:xfrm>
            <a:off x="256675" y="830046"/>
            <a:ext cx="5839326" cy="3296786"/>
          </a:xfrm>
          <a:prstGeom prst="rect">
            <a:avLst/>
          </a:prstGeom>
        </p:spPr>
      </p:pic>
      <p:sp>
        <p:nvSpPr>
          <p:cNvPr id="4" name="Content Placeholder 3">
            <a:extLst>
              <a:ext uri="{FF2B5EF4-FFF2-40B4-BE49-F238E27FC236}">
                <a16:creationId xmlns:a16="http://schemas.microsoft.com/office/drawing/2014/main" id="{9A96001C-BE83-2CA0-3ED3-763EDEAF1736}"/>
              </a:ext>
            </a:extLst>
          </p:cNvPr>
          <p:cNvSpPr>
            <a:spLocks noGrp="1"/>
          </p:cNvSpPr>
          <p:nvPr>
            <p:ph idx="1"/>
          </p:nvPr>
        </p:nvSpPr>
        <p:spPr>
          <a:xfrm>
            <a:off x="256674" y="4331368"/>
            <a:ext cx="6180221" cy="2189747"/>
          </a:xfrm>
        </p:spPr>
        <p:txBody>
          <a:bodyPr/>
          <a:lstStyle/>
          <a:p>
            <a:pPr marL="0" indent="0">
              <a:buNone/>
            </a:pPr>
            <a:r>
              <a:rPr lang="en-US" dirty="0"/>
              <a:t>The Luddites weren’t anti-technology  per-se, but fighting the </a:t>
            </a:r>
            <a:r>
              <a:rPr lang="en-US" i="1" dirty="0"/>
              <a:t>way</a:t>
            </a:r>
            <a:r>
              <a:rPr lang="en-US" dirty="0"/>
              <a:t> the technology was being deployed, to benefit only the owners. In a time when labor organizing didn’t exist, they fought to gain awareness of its downsides.</a:t>
            </a:r>
          </a:p>
        </p:txBody>
      </p:sp>
      <p:pic>
        <p:nvPicPr>
          <p:cNvPr id="1026" name="Picture 2" descr="Blood in the Machine: The Origins of the Rebellion Against Big Tech">
            <a:extLst>
              <a:ext uri="{FF2B5EF4-FFF2-40B4-BE49-F238E27FC236}">
                <a16:creationId xmlns:a16="http://schemas.microsoft.com/office/drawing/2014/main" id="{1AC675C4-4E46-1B3F-8FD6-111EB85173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76757" y="2478439"/>
            <a:ext cx="1815243" cy="27386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670C6AB-8F39-C174-23F1-98F12194EF26}"/>
              </a:ext>
            </a:extLst>
          </p:cNvPr>
          <p:cNvSpPr txBox="1"/>
          <p:nvPr/>
        </p:nvSpPr>
        <p:spPr>
          <a:xfrm>
            <a:off x="6224337" y="5839116"/>
            <a:ext cx="5374105" cy="400110"/>
          </a:xfrm>
          <a:prstGeom prst="rect">
            <a:avLst/>
          </a:prstGeom>
          <a:noFill/>
        </p:spPr>
        <p:txBody>
          <a:bodyPr wrap="square">
            <a:spAutoFit/>
          </a:bodyPr>
          <a:lstStyle/>
          <a:p>
            <a:r>
              <a:rPr lang="en-US" sz="1000" dirty="0"/>
              <a:t>https://</a:t>
            </a:r>
            <a:r>
              <a:rPr lang="en-US" sz="1000" dirty="0" err="1"/>
              <a:t>www.latimes.com</a:t>
            </a:r>
            <a:r>
              <a:rPr lang="en-US" sz="1000" dirty="0"/>
              <a:t>/business/technology/story/2023-09-25/column-sag-</a:t>
            </a:r>
            <a:r>
              <a:rPr lang="en-US" sz="1000" dirty="0" err="1"/>
              <a:t>aftra</a:t>
            </a:r>
            <a:r>
              <a:rPr lang="en-US" sz="1000" dirty="0"/>
              <a:t>-strike-writers-victory-humans-over-ai</a:t>
            </a:r>
          </a:p>
        </p:txBody>
      </p:sp>
    </p:spTree>
    <p:extLst>
      <p:ext uri="{BB962C8B-B14F-4D97-AF65-F5344CB8AC3E}">
        <p14:creationId xmlns:p14="http://schemas.microsoft.com/office/powerpoint/2010/main" val="3972917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3E4048-825F-A567-3473-0A50A13C582E}"/>
              </a:ext>
            </a:extLst>
          </p:cNvPr>
          <p:cNvSpPr>
            <a:spLocks noGrp="1"/>
          </p:cNvSpPr>
          <p:nvPr>
            <p:ph type="title"/>
          </p:nvPr>
        </p:nvSpPr>
        <p:spPr>
          <a:xfrm>
            <a:off x="838200" y="669925"/>
            <a:ext cx="10515600" cy="1325563"/>
          </a:xfrm>
        </p:spPr>
        <p:txBody>
          <a:bodyPr/>
          <a:lstStyle/>
          <a:p>
            <a:r>
              <a:rPr lang="en-US" dirty="0"/>
              <a:t>From the scope statement</a:t>
            </a:r>
            <a:br>
              <a:rPr lang="en-US" dirty="0"/>
            </a:br>
            <a:r>
              <a:rPr lang="en-US" dirty="0"/>
              <a:t>of the AI Safety Summit</a:t>
            </a:r>
          </a:p>
        </p:txBody>
      </p:sp>
      <p:sp>
        <p:nvSpPr>
          <p:cNvPr id="4" name="Content Placeholder 3">
            <a:extLst>
              <a:ext uri="{FF2B5EF4-FFF2-40B4-BE49-F238E27FC236}">
                <a16:creationId xmlns:a16="http://schemas.microsoft.com/office/drawing/2014/main" id="{833E4F23-BCA3-00FE-6C45-4E72F76E4005}"/>
              </a:ext>
            </a:extLst>
          </p:cNvPr>
          <p:cNvSpPr>
            <a:spLocks noGrp="1"/>
          </p:cNvSpPr>
          <p:nvPr>
            <p:ph idx="1"/>
          </p:nvPr>
        </p:nvSpPr>
        <p:spPr>
          <a:xfrm>
            <a:off x="838200" y="2141537"/>
            <a:ext cx="10515600" cy="4351338"/>
          </a:xfrm>
        </p:spPr>
        <p:txBody>
          <a:bodyPr/>
          <a:lstStyle/>
          <a:p>
            <a:pPr marL="0" indent="0" algn="l">
              <a:buNone/>
            </a:pPr>
            <a:r>
              <a:rPr lang="en-US" b="0" i="0" dirty="0">
                <a:solidFill>
                  <a:srgbClr val="0B0C0C"/>
                </a:solidFill>
                <a:effectLst/>
                <a:latin typeface="GDS Transport"/>
              </a:rPr>
              <a:t>There are 2 particular categories of risk that we are focusing on:</a:t>
            </a:r>
          </a:p>
          <a:p>
            <a:pPr marL="0" indent="0" algn="l">
              <a:buNone/>
            </a:pPr>
            <a:r>
              <a:rPr lang="en-US" b="0" i="0" dirty="0">
                <a:solidFill>
                  <a:srgbClr val="0B0C0C"/>
                </a:solidFill>
                <a:effectLst/>
                <a:latin typeface="GDS Transport"/>
              </a:rPr>
              <a:t>1. </a:t>
            </a:r>
            <a:r>
              <a:rPr lang="en-US" b="1" i="0" dirty="0">
                <a:solidFill>
                  <a:srgbClr val="0B0C0C"/>
                </a:solidFill>
                <a:effectLst/>
                <a:latin typeface="GDS Transport"/>
              </a:rPr>
              <a:t>Misuse risks</a:t>
            </a:r>
            <a:r>
              <a:rPr lang="en-US" b="0" i="0" dirty="0">
                <a:solidFill>
                  <a:srgbClr val="0B0C0C"/>
                </a:solidFill>
                <a:effectLst/>
                <a:latin typeface="GDS Transport"/>
              </a:rPr>
              <a:t>, for example where a bad actor is aided by new AI capabilities in biological or cyber-attacks, development of dangerous technologies, or critical system interference. Unchecked, this could create significant harm, including the loss of life.</a:t>
            </a:r>
          </a:p>
          <a:p>
            <a:pPr marL="0" indent="0" algn="l">
              <a:buNone/>
            </a:pPr>
            <a:r>
              <a:rPr lang="en-US" b="0" i="0" dirty="0">
                <a:solidFill>
                  <a:srgbClr val="0B0C0C"/>
                </a:solidFill>
                <a:effectLst/>
                <a:latin typeface="GDS Transport"/>
              </a:rPr>
              <a:t>2. </a:t>
            </a:r>
            <a:r>
              <a:rPr lang="en-US" b="1" i="0" dirty="0">
                <a:solidFill>
                  <a:srgbClr val="0B0C0C"/>
                </a:solidFill>
                <a:effectLst/>
                <a:latin typeface="GDS Transport"/>
              </a:rPr>
              <a:t>Loss of control risks</a:t>
            </a:r>
            <a:r>
              <a:rPr lang="en-US" b="0" i="0" dirty="0">
                <a:solidFill>
                  <a:srgbClr val="0B0C0C"/>
                </a:solidFill>
                <a:effectLst/>
                <a:latin typeface="GDS Transport"/>
              </a:rPr>
              <a:t> risks that could emerge from advanced systems that we would seek to be aligned with our values and intentions</a:t>
            </a:r>
          </a:p>
          <a:p>
            <a:pPr marL="0" indent="0">
              <a:buNone/>
            </a:pPr>
            <a:endParaRPr lang="en-US" dirty="0"/>
          </a:p>
        </p:txBody>
      </p:sp>
    </p:spTree>
    <p:extLst>
      <p:ext uri="{BB962C8B-B14F-4D97-AF65-F5344CB8AC3E}">
        <p14:creationId xmlns:p14="http://schemas.microsoft.com/office/powerpoint/2010/main" val="1232250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DE62-1637-85DC-EB1C-F15894F175A4}"/>
              </a:ext>
            </a:extLst>
          </p:cNvPr>
          <p:cNvSpPr>
            <a:spLocks noGrp="1"/>
          </p:cNvSpPr>
          <p:nvPr>
            <p:ph type="title"/>
          </p:nvPr>
        </p:nvSpPr>
        <p:spPr/>
        <p:txBody>
          <a:bodyPr/>
          <a:lstStyle/>
          <a:p>
            <a:br>
              <a:rPr lang="en-US" dirty="0"/>
            </a:br>
            <a:r>
              <a:rPr lang="en-US" dirty="0"/>
              <a:t>The UK AI Safety Summit</a:t>
            </a:r>
          </a:p>
        </p:txBody>
      </p:sp>
      <p:sp>
        <p:nvSpPr>
          <p:cNvPr id="3" name="Content Placeholder 2">
            <a:extLst>
              <a:ext uri="{FF2B5EF4-FFF2-40B4-BE49-F238E27FC236}">
                <a16:creationId xmlns:a16="http://schemas.microsoft.com/office/drawing/2014/main" id="{BB4150BB-FDF9-4D44-62DD-00BC17B19CDA}"/>
              </a:ext>
            </a:extLst>
          </p:cNvPr>
          <p:cNvSpPr>
            <a:spLocks noGrp="1"/>
          </p:cNvSpPr>
          <p:nvPr>
            <p:ph idx="1"/>
          </p:nvPr>
        </p:nvSpPr>
        <p:spPr>
          <a:xfrm>
            <a:off x="5189538" y="1825625"/>
            <a:ext cx="6164262" cy="4351338"/>
          </a:xfrm>
        </p:spPr>
        <p:txBody>
          <a:bodyPr/>
          <a:lstStyle/>
          <a:p>
            <a:pPr marL="0" indent="0" algn="l">
              <a:buNone/>
            </a:pPr>
            <a:r>
              <a:rPr lang="en-US" sz="2200" dirty="0"/>
              <a:t>“</a:t>
            </a:r>
            <a:r>
              <a:rPr lang="en-US" sz="2200" b="0" i="0" dirty="0">
                <a:solidFill>
                  <a:srgbClr val="0B0C0C"/>
                </a:solidFill>
                <a:effectLst/>
                <a:latin typeface="GDS Transport"/>
              </a:rPr>
              <a:t>We are in the midst of a technological revolution that will fundamentally alter the way we live, work, and relate to one another. </a:t>
            </a:r>
            <a:r>
              <a:rPr lang="en-US" sz="2200" b="0" i="0" dirty="0">
                <a:solidFill>
                  <a:srgbClr val="00AA77"/>
                </a:solidFill>
                <a:effectLst/>
                <a:latin typeface="GDS Transport"/>
              </a:rPr>
              <a:t>Artificial Intelligence (AI) has begun and promises to further transform nearly every aspect of our economy and society, bringing with it huge opportunities</a:t>
            </a:r>
            <a:r>
              <a:rPr lang="en-US" sz="2200" b="0" i="0" dirty="0">
                <a:solidFill>
                  <a:srgbClr val="0B0C0C"/>
                </a:solidFill>
                <a:effectLst/>
                <a:latin typeface="GDS Transport"/>
              </a:rPr>
              <a:t> </a:t>
            </a:r>
            <a:r>
              <a:rPr lang="en-US" sz="2200" b="0" i="0" dirty="0">
                <a:solidFill>
                  <a:srgbClr val="FF0000"/>
                </a:solidFill>
                <a:effectLst/>
                <a:latin typeface="GDS Transport"/>
              </a:rPr>
              <a:t>but also risks that could threaten global stability and undermine our values</a:t>
            </a:r>
            <a:r>
              <a:rPr lang="en-US" sz="2200" b="0" i="0" dirty="0">
                <a:solidFill>
                  <a:srgbClr val="0B0C0C"/>
                </a:solidFill>
                <a:effectLst/>
                <a:latin typeface="GDS Transport"/>
              </a:rPr>
              <a:t>.</a:t>
            </a:r>
          </a:p>
          <a:p>
            <a:pPr marL="0" indent="0" algn="l">
              <a:buNone/>
            </a:pPr>
            <a:r>
              <a:rPr lang="en-US" sz="2200" b="0" i="0" dirty="0">
                <a:solidFill>
                  <a:srgbClr val="0B0C0C"/>
                </a:solidFill>
                <a:effectLst/>
                <a:latin typeface="GDS Transport"/>
              </a:rPr>
              <a:t>The opportunities are transformational - advancing drug discovery, making transport safer and cleaner, improving public services, speeding up and improving diagnosis and treatment of diseases like cancer and much more. To seize these opportunities however, we must grip the risks, not just here but as a global </a:t>
            </a:r>
            <a:r>
              <a:rPr lang="en-US" sz="2200" b="0" i="0" dirty="0" err="1">
                <a:solidFill>
                  <a:srgbClr val="0B0C0C"/>
                </a:solidFill>
                <a:effectLst/>
                <a:latin typeface="GDS Transport"/>
              </a:rPr>
              <a:t>endeavour</a:t>
            </a:r>
            <a:r>
              <a:rPr lang="en-US" sz="2200" dirty="0">
                <a:solidFill>
                  <a:srgbClr val="0B0C0C"/>
                </a:solidFill>
                <a:latin typeface="GDS Transport"/>
              </a:rPr>
              <a:t>….”</a:t>
            </a:r>
            <a:endParaRPr lang="en-US" sz="2200" b="0" i="0" dirty="0">
              <a:solidFill>
                <a:srgbClr val="0B0C0C"/>
              </a:solidFill>
              <a:effectLst/>
              <a:latin typeface="GDS Transport"/>
            </a:endParaRPr>
          </a:p>
          <a:p>
            <a:pPr marL="0" indent="0">
              <a:buNone/>
            </a:pPr>
            <a:endParaRPr lang="en-US" sz="2200" dirty="0"/>
          </a:p>
        </p:txBody>
      </p:sp>
      <p:pic>
        <p:nvPicPr>
          <p:cNvPr id="4" name="Picture 3">
            <a:extLst>
              <a:ext uri="{FF2B5EF4-FFF2-40B4-BE49-F238E27FC236}">
                <a16:creationId xmlns:a16="http://schemas.microsoft.com/office/drawing/2014/main" id="{B1C76B08-1BBE-5A73-4891-6223DBDE051C}"/>
              </a:ext>
            </a:extLst>
          </p:cNvPr>
          <p:cNvPicPr>
            <a:picLocks noChangeAspect="1"/>
          </p:cNvPicPr>
          <p:nvPr/>
        </p:nvPicPr>
        <p:blipFill>
          <a:blip r:embed="rId3"/>
          <a:stretch>
            <a:fillRect/>
          </a:stretch>
        </p:blipFill>
        <p:spPr>
          <a:xfrm>
            <a:off x="669758" y="1825625"/>
            <a:ext cx="4351338" cy="4351338"/>
          </a:xfrm>
          <a:prstGeom prst="rect">
            <a:avLst/>
          </a:prstGeom>
        </p:spPr>
      </p:pic>
      <p:sp>
        <p:nvSpPr>
          <p:cNvPr id="5" name="TextBox 4">
            <a:extLst>
              <a:ext uri="{FF2B5EF4-FFF2-40B4-BE49-F238E27FC236}">
                <a16:creationId xmlns:a16="http://schemas.microsoft.com/office/drawing/2014/main" id="{70980E05-1983-699E-DF8A-A8C3A8CFD78B}"/>
              </a:ext>
            </a:extLst>
          </p:cNvPr>
          <p:cNvSpPr txBox="1"/>
          <p:nvPr/>
        </p:nvSpPr>
        <p:spPr>
          <a:xfrm>
            <a:off x="1756610" y="6311900"/>
            <a:ext cx="1935273" cy="369332"/>
          </a:xfrm>
          <a:prstGeom prst="rect">
            <a:avLst/>
          </a:prstGeom>
          <a:noFill/>
        </p:spPr>
        <p:txBody>
          <a:bodyPr wrap="none" rtlCol="0">
            <a:spAutoFit/>
          </a:bodyPr>
          <a:lstStyle/>
          <a:p>
            <a:r>
              <a:rPr lang="en-US" dirty="0"/>
              <a:t>AI: Angel or devil? </a:t>
            </a:r>
          </a:p>
        </p:txBody>
      </p:sp>
    </p:spTree>
    <p:extLst>
      <p:ext uri="{BB962C8B-B14F-4D97-AF65-F5344CB8AC3E}">
        <p14:creationId xmlns:p14="http://schemas.microsoft.com/office/powerpoint/2010/main" val="130797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CFD6C-A232-550F-B370-4F18C85D4FA5}"/>
              </a:ext>
            </a:extLst>
          </p:cNvPr>
          <p:cNvSpPr>
            <a:spLocks noGrp="1"/>
          </p:cNvSpPr>
          <p:nvPr>
            <p:ph type="title"/>
          </p:nvPr>
        </p:nvSpPr>
        <p:spPr/>
        <p:txBody>
          <a:bodyPr/>
          <a:lstStyle/>
          <a:p>
            <a:br>
              <a:rPr lang="en-US" dirty="0"/>
            </a:br>
            <a:r>
              <a:rPr lang="en-US" dirty="0"/>
              <a:t>The Alignment Problem</a:t>
            </a:r>
          </a:p>
        </p:txBody>
      </p:sp>
      <p:sp>
        <p:nvSpPr>
          <p:cNvPr id="3" name="Content Placeholder 2">
            <a:extLst>
              <a:ext uri="{FF2B5EF4-FFF2-40B4-BE49-F238E27FC236}">
                <a16:creationId xmlns:a16="http://schemas.microsoft.com/office/drawing/2014/main" id="{0CF98F0A-857A-E55A-1974-5E56AC6CAA56}"/>
              </a:ext>
            </a:extLst>
          </p:cNvPr>
          <p:cNvSpPr>
            <a:spLocks noGrp="1"/>
          </p:cNvSpPr>
          <p:nvPr>
            <p:ph idx="1"/>
          </p:nvPr>
        </p:nvSpPr>
        <p:spPr>
          <a:xfrm>
            <a:off x="838199" y="1825625"/>
            <a:ext cx="10772275" cy="4351338"/>
          </a:xfrm>
        </p:spPr>
        <p:txBody>
          <a:bodyPr/>
          <a:lstStyle/>
          <a:p>
            <a:pPr marL="0" indent="0">
              <a:buNone/>
            </a:pPr>
            <a:r>
              <a:rPr lang="en-US" dirty="0"/>
              <a:t>How do we align AI with human values?</a:t>
            </a:r>
          </a:p>
          <a:p>
            <a:pPr marL="0" indent="0">
              <a:buNone/>
            </a:pPr>
            <a:r>
              <a:rPr lang="en-US" dirty="0"/>
              <a:t>The most extreme fear is a trope of science fiction: HAL in 2001, or The Terminator. AI gets a mind of its own, and decides to exterminate  humans. We should be mindful of this possibility, but it is a “tail risk.” </a:t>
            </a:r>
            <a:r>
              <a:rPr lang="en-US" dirty="0">
                <a:solidFill>
                  <a:srgbClr val="FF0000"/>
                </a:solidFill>
              </a:rPr>
              <a:t>Many observers see this as misdirection by big tech companies, urging government to focus on extreme risk instead of regulating current harms.</a:t>
            </a:r>
          </a:p>
          <a:p>
            <a:pPr marL="0" indent="0">
              <a:buNone/>
            </a:pPr>
            <a:r>
              <a:rPr lang="en-US" dirty="0"/>
              <a:t>The alignment problem we are sure to face is one of unintended consequences, in which we give the machine an objective whose outcomes we don’t want and don’t understand in advance.</a:t>
            </a:r>
          </a:p>
        </p:txBody>
      </p:sp>
    </p:spTree>
    <p:extLst>
      <p:ext uri="{BB962C8B-B14F-4D97-AF65-F5344CB8AC3E}">
        <p14:creationId xmlns:p14="http://schemas.microsoft.com/office/powerpoint/2010/main" val="3908484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CFD6C-A232-550F-B370-4F18C85D4FA5}"/>
              </a:ext>
            </a:extLst>
          </p:cNvPr>
          <p:cNvSpPr>
            <a:spLocks noGrp="1"/>
          </p:cNvSpPr>
          <p:nvPr>
            <p:ph type="title"/>
          </p:nvPr>
        </p:nvSpPr>
        <p:spPr/>
        <p:txBody>
          <a:bodyPr/>
          <a:lstStyle/>
          <a:p>
            <a:pPr marL="0" indent="0">
              <a:spcAft>
                <a:spcPts val="2000"/>
              </a:spcAft>
              <a:buNone/>
            </a:pPr>
            <a:br>
              <a:rPr lang="en-US" sz="4400" dirty="0"/>
            </a:br>
            <a:r>
              <a:rPr lang="en-US" sz="4400" dirty="0"/>
              <a:t>How do we align AI with human values?</a:t>
            </a:r>
          </a:p>
        </p:txBody>
      </p:sp>
      <p:sp>
        <p:nvSpPr>
          <p:cNvPr id="3" name="Content Placeholder 2">
            <a:extLst>
              <a:ext uri="{FF2B5EF4-FFF2-40B4-BE49-F238E27FC236}">
                <a16:creationId xmlns:a16="http://schemas.microsoft.com/office/drawing/2014/main" id="{0CF98F0A-857A-E55A-1974-5E56AC6CAA56}"/>
              </a:ext>
            </a:extLst>
          </p:cNvPr>
          <p:cNvSpPr>
            <a:spLocks noGrp="1"/>
          </p:cNvSpPr>
          <p:nvPr>
            <p:ph idx="1"/>
          </p:nvPr>
        </p:nvSpPr>
        <p:spPr/>
        <p:txBody>
          <a:bodyPr/>
          <a:lstStyle/>
          <a:p>
            <a:pPr marL="0" indent="0">
              <a:spcAft>
                <a:spcPts val="2000"/>
              </a:spcAft>
              <a:buNone/>
            </a:pPr>
            <a:r>
              <a:rPr lang="en-US" dirty="0"/>
              <a:t>The question is ultimately “Whose human values?”</a:t>
            </a:r>
          </a:p>
          <a:p>
            <a:pPr marL="0" indent="0">
              <a:spcAft>
                <a:spcPts val="2000"/>
              </a:spcAft>
              <a:buNone/>
            </a:pPr>
            <a:r>
              <a:rPr lang="en-US" dirty="0"/>
              <a:t>The values of those who embraced Robert Owen’s call to end child labor and improve the lot of workers in the dark Satanic mills? Or the values of those who resisted that effort?</a:t>
            </a:r>
          </a:p>
          <a:p>
            <a:pPr marL="0" indent="0">
              <a:spcAft>
                <a:spcPts val="2000"/>
              </a:spcAft>
              <a:buNone/>
            </a:pPr>
            <a:r>
              <a:rPr lang="en-US" dirty="0"/>
              <a:t>The values of those who are desperate to respond to the climate crisis, or those who still deny and resist the necessary action?</a:t>
            </a:r>
          </a:p>
          <a:p>
            <a:pPr marL="0" indent="0">
              <a:spcAft>
                <a:spcPts val="2000"/>
              </a:spcAft>
              <a:buNone/>
            </a:pPr>
            <a:r>
              <a:rPr lang="en-US" dirty="0"/>
              <a:t>The values of those who seek prosperity for all, or the values of those who seek enormous wealth and power for the few?</a:t>
            </a:r>
          </a:p>
        </p:txBody>
      </p:sp>
    </p:spTree>
    <p:extLst>
      <p:ext uri="{BB962C8B-B14F-4D97-AF65-F5344CB8AC3E}">
        <p14:creationId xmlns:p14="http://schemas.microsoft.com/office/powerpoint/2010/main" val="2237166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DB6AF-9994-D2E3-3E9F-3CA64C0C1544}"/>
              </a:ext>
            </a:extLst>
          </p:cNvPr>
          <p:cNvSpPr>
            <a:spLocks noGrp="1"/>
          </p:cNvSpPr>
          <p:nvPr>
            <p:ph type="title"/>
          </p:nvPr>
        </p:nvSpPr>
        <p:spPr>
          <a:xfrm>
            <a:off x="838200" y="681037"/>
            <a:ext cx="10515600" cy="1325563"/>
          </a:xfrm>
        </p:spPr>
        <p:txBody>
          <a:bodyPr/>
          <a:lstStyle/>
          <a:p>
            <a:r>
              <a:rPr lang="en-US" dirty="0"/>
              <a:t>How are we to manage these risks?</a:t>
            </a:r>
          </a:p>
        </p:txBody>
      </p:sp>
      <p:sp>
        <p:nvSpPr>
          <p:cNvPr id="3" name="Content Placeholder 2">
            <a:extLst>
              <a:ext uri="{FF2B5EF4-FFF2-40B4-BE49-F238E27FC236}">
                <a16:creationId xmlns:a16="http://schemas.microsoft.com/office/drawing/2014/main" id="{88836E2F-68F6-1C7E-91E6-BA564E38E0C6}"/>
              </a:ext>
            </a:extLst>
          </p:cNvPr>
          <p:cNvSpPr>
            <a:spLocks noGrp="1"/>
          </p:cNvSpPr>
          <p:nvPr>
            <p:ph idx="1"/>
          </p:nvPr>
        </p:nvSpPr>
        <p:spPr/>
        <p:txBody>
          <a:bodyPr/>
          <a:lstStyle/>
          <a:p>
            <a:pPr marL="0" indent="0">
              <a:buNone/>
            </a:pPr>
            <a:endParaRPr lang="en-US" dirty="0"/>
          </a:p>
          <a:p>
            <a:pPr marL="0" indent="0">
              <a:buNone/>
            </a:pPr>
            <a:r>
              <a:rPr lang="en-US" dirty="0"/>
              <a:t>“</a:t>
            </a:r>
            <a:r>
              <a:rPr lang="en-US" b="0" i="0" dirty="0">
                <a:solidFill>
                  <a:srgbClr val="121212"/>
                </a:solidFill>
                <a:effectLst/>
                <a:latin typeface="GuardianTextEgyptian"/>
              </a:rPr>
              <a:t>The “Bletchley declaration” promised that the signatories would work together on shared safety standards in a process officials likened to the COP summits on the climate crisis.”</a:t>
            </a:r>
          </a:p>
          <a:p>
            <a:pPr marL="0" indent="0">
              <a:buNone/>
            </a:pPr>
            <a:endParaRPr lang="en-US" dirty="0">
              <a:solidFill>
                <a:srgbClr val="121212"/>
              </a:solidFill>
              <a:latin typeface="GuardianTextEgyptian"/>
            </a:endParaRPr>
          </a:p>
          <a:p>
            <a:pPr marL="0" indent="0" algn="r">
              <a:buNone/>
            </a:pPr>
            <a:r>
              <a:rPr lang="en-US" i="1" dirty="0">
                <a:solidFill>
                  <a:srgbClr val="121212"/>
                </a:solidFill>
                <a:latin typeface="GuardianTextEgyptian"/>
              </a:rPr>
              <a:t>The Guardian, 2 November 2023</a:t>
            </a:r>
            <a:endParaRPr lang="en-US" i="1" dirty="0"/>
          </a:p>
        </p:txBody>
      </p:sp>
      <p:sp>
        <p:nvSpPr>
          <p:cNvPr id="5" name="TextBox 4">
            <a:extLst>
              <a:ext uri="{FF2B5EF4-FFF2-40B4-BE49-F238E27FC236}">
                <a16:creationId xmlns:a16="http://schemas.microsoft.com/office/drawing/2014/main" id="{A6E9AF81-5A4B-7443-0559-9F512A387567}"/>
              </a:ext>
            </a:extLst>
          </p:cNvPr>
          <p:cNvSpPr txBox="1"/>
          <p:nvPr/>
        </p:nvSpPr>
        <p:spPr>
          <a:xfrm>
            <a:off x="838200" y="6358236"/>
            <a:ext cx="8870372" cy="276999"/>
          </a:xfrm>
          <a:prstGeom prst="rect">
            <a:avLst/>
          </a:prstGeom>
          <a:noFill/>
        </p:spPr>
        <p:txBody>
          <a:bodyPr wrap="square">
            <a:spAutoFit/>
          </a:bodyPr>
          <a:lstStyle/>
          <a:p>
            <a:r>
              <a:rPr lang="en-US" sz="1200" dirty="0"/>
              <a:t>https://</a:t>
            </a:r>
            <a:r>
              <a:rPr lang="en-US" sz="1200" dirty="0" err="1"/>
              <a:t>www.theguardian.com</a:t>
            </a:r>
            <a:r>
              <a:rPr lang="en-US" sz="1200" dirty="0"/>
              <a:t>/technology/2023/</a:t>
            </a:r>
            <a:r>
              <a:rPr lang="en-US" sz="1200" dirty="0" err="1"/>
              <a:t>nov</a:t>
            </a:r>
            <a:r>
              <a:rPr lang="en-US" sz="1200" dirty="0"/>
              <a:t>/02/top-tech-firms-to-let-governments-vet-ai-tools-sunak-says-at-safety-summit</a:t>
            </a:r>
          </a:p>
        </p:txBody>
      </p:sp>
    </p:spTree>
    <p:extLst>
      <p:ext uri="{BB962C8B-B14F-4D97-AF65-F5344CB8AC3E}">
        <p14:creationId xmlns:p14="http://schemas.microsoft.com/office/powerpoint/2010/main" val="2604111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296E8-4230-B78A-E7E2-A5E3DF97C5DC}"/>
              </a:ext>
            </a:extLst>
          </p:cNvPr>
          <p:cNvSpPr>
            <a:spLocks noGrp="1"/>
          </p:cNvSpPr>
          <p:nvPr>
            <p:ph type="title"/>
          </p:nvPr>
        </p:nvSpPr>
        <p:spPr>
          <a:xfrm>
            <a:off x="3309938" y="3251200"/>
            <a:ext cx="10515600" cy="1325563"/>
          </a:xfrm>
        </p:spPr>
        <p:txBody>
          <a:bodyPr/>
          <a:lstStyle/>
          <a:p>
            <a:r>
              <a:rPr lang="en-US" dirty="0"/>
              <a:t>How’s that going?</a:t>
            </a:r>
          </a:p>
        </p:txBody>
      </p:sp>
    </p:spTree>
    <p:extLst>
      <p:ext uri="{BB962C8B-B14F-4D97-AF65-F5344CB8AC3E}">
        <p14:creationId xmlns:p14="http://schemas.microsoft.com/office/powerpoint/2010/main" val="2391186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CFD6C-A232-550F-B370-4F18C85D4FA5}"/>
              </a:ext>
            </a:extLst>
          </p:cNvPr>
          <p:cNvSpPr>
            <a:spLocks noGrp="1"/>
          </p:cNvSpPr>
          <p:nvPr>
            <p:ph type="title"/>
          </p:nvPr>
        </p:nvSpPr>
        <p:spPr/>
        <p:txBody>
          <a:bodyPr/>
          <a:lstStyle/>
          <a:p>
            <a:br>
              <a:rPr lang="en-US" dirty="0"/>
            </a:br>
            <a:r>
              <a:rPr lang="en-US" dirty="0"/>
              <a:t>The Alignment Problem is not new</a:t>
            </a:r>
          </a:p>
        </p:txBody>
      </p:sp>
      <p:sp>
        <p:nvSpPr>
          <p:cNvPr id="3" name="Content Placeholder 2">
            <a:extLst>
              <a:ext uri="{FF2B5EF4-FFF2-40B4-BE49-F238E27FC236}">
                <a16:creationId xmlns:a16="http://schemas.microsoft.com/office/drawing/2014/main" id="{0CF98F0A-857A-E55A-1974-5E56AC6CAA56}"/>
              </a:ext>
            </a:extLst>
          </p:cNvPr>
          <p:cNvSpPr>
            <a:spLocks noGrp="1"/>
          </p:cNvSpPr>
          <p:nvPr>
            <p:ph idx="1"/>
          </p:nvPr>
        </p:nvSpPr>
        <p:spPr/>
        <p:txBody>
          <a:bodyPr/>
          <a:lstStyle/>
          <a:p>
            <a:pPr marL="0" indent="0">
              <a:buNone/>
            </a:pPr>
            <a:r>
              <a:rPr lang="en-US" b="1" dirty="0"/>
              <a:t>Corporate governance is a great test case for AI governance.</a:t>
            </a:r>
          </a:p>
          <a:p>
            <a:pPr marL="0" indent="0">
              <a:buNone/>
            </a:pPr>
            <a:endParaRPr lang="en-US" dirty="0"/>
          </a:p>
          <a:p>
            <a:pPr marL="0" indent="0">
              <a:buNone/>
            </a:pPr>
            <a:r>
              <a:rPr lang="en-US" dirty="0"/>
              <a:t>Corporations and financial markets are nominally under human control, but are resistant to that control, in pursuit of their ill-considered master objective.</a:t>
            </a:r>
          </a:p>
          <a:p>
            <a:pPr marL="0" indent="0">
              <a:buNone/>
            </a:pPr>
            <a:endParaRPr lang="en-US" dirty="0"/>
          </a:p>
          <a:p>
            <a:pPr marL="0" indent="0">
              <a:buNone/>
            </a:pPr>
            <a:r>
              <a:rPr lang="en-US" dirty="0"/>
              <a:t>Attempts at governance, such as ESG, have largely failed. Humans come to serve the machine.</a:t>
            </a:r>
          </a:p>
        </p:txBody>
      </p:sp>
    </p:spTree>
    <p:extLst>
      <p:ext uri="{BB962C8B-B14F-4D97-AF65-F5344CB8AC3E}">
        <p14:creationId xmlns:p14="http://schemas.microsoft.com/office/powerpoint/2010/main" val="179136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838200" y="513993"/>
            <a:ext cx="10515600" cy="1325563"/>
          </a:xfrm>
        </p:spPr>
        <p:txBody>
          <a:bodyPr/>
          <a:lstStyle/>
          <a:p>
            <a:br>
              <a:rPr lang="en-US" dirty="0">
                <a:latin typeface="Arial" charset="0"/>
                <a:ea typeface="ヒラギノ角ゴ ProN W6" charset="0"/>
                <a:cs typeface="ヒラギノ角ゴ ProN W6" charset="0"/>
              </a:rPr>
            </a:br>
            <a:r>
              <a:rPr lang="en-US" dirty="0">
                <a:latin typeface="Arial" charset="0"/>
                <a:ea typeface="ヒラギノ角ゴ ProN W6" charset="0"/>
                <a:cs typeface="ヒラギノ角ゴ ProN W6" charset="0"/>
              </a:rPr>
              <a:t>What is that ill-considered objective?</a:t>
            </a:r>
          </a:p>
        </p:txBody>
      </p:sp>
      <p:sp>
        <p:nvSpPr>
          <p:cNvPr id="62466" name="Content Placeholder 2"/>
          <p:cNvSpPr>
            <a:spLocks noGrp="1"/>
          </p:cNvSpPr>
          <p:nvPr>
            <p:ph idx="1"/>
          </p:nvPr>
        </p:nvSpPr>
        <p:spPr>
          <a:xfrm>
            <a:off x="4426528" y="1839556"/>
            <a:ext cx="7380288" cy="5295900"/>
          </a:xfrm>
        </p:spPr>
        <p:txBody>
          <a:bodyPr/>
          <a:lstStyle/>
          <a:p>
            <a:pPr marL="0" indent="0">
              <a:buNone/>
            </a:pPr>
            <a:endParaRPr lang="en-US" sz="2700" dirty="0">
              <a:latin typeface="Arial" charset="0"/>
              <a:ea typeface="ヒラギノ角ゴ ProN W3" charset="0"/>
              <a:cs typeface="ヒラギノ角ゴ ProN W3" charset="0"/>
            </a:endParaRPr>
          </a:p>
          <a:p>
            <a:pPr marL="0" indent="0">
              <a:buNone/>
            </a:pPr>
            <a:endParaRPr lang="en-US" sz="2700" dirty="0">
              <a:latin typeface="Arial" charset="0"/>
              <a:ea typeface="ヒラギノ角ゴ ProN W3" charset="0"/>
              <a:cs typeface="ヒラギノ角ゴ ProN W3" charset="0"/>
            </a:endParaRPr>
          </a:p>
          <a:p>
            <a:pPr marL="0" indent="0">
              <a:buNone/>
            </a:pPr>
            <a:r>
              <a:rPr lang="en-US" sz="2700" dirty="0">
                <a:latin typeface="Arial" charset="0"/>
                <a:ea typeface="ヒラギノ角ゴ ProN W3" charset="0"/>
                <a:cs typeface="ヒラギノ角ゴ ProN W3" charset="0"/>
              </a:rPr>
              <a:t>“</a:t>
            </a:r>
            <a:r>
              <a:rPr lang="en-US" altLang="ja-JP" sz="2700" dirty="0">
                <a:latin typeface="Arial" charset="0"/>
                <a:ea typeface="ヒラギノ角ゴ ProN W3" charset="0"/>
                <a:cs typeface="ヒラギノ角ゴ ProN W3" charset="0"/>
              </a:rPr>
              <a:t>The Social Responsibility of Business Is to Increase Its Profits</a:t>
            </a:r>
            <a:r>
              <a:rPr lang="en-US" sz="2700" dirty="0">
                <a:latin typeface="Arial" charset="0"/>
                <a:ea typeface="ヒラギノ角ゴ ProN W3" charset="0"/>
                <a:cs typeface="ヒラギノ角ゴ ProN W3" charset="0"/>
              </a:rPr>
              <a:t>”</a:t>
            </a:r>
            <a:endParaRPr lang="en-US" altLang="ja-JP" sz="2700" dirty="0">
              <a:latin typeface="Arial" charset="0"/>
              <a:ea typeface="ヒラギノ角ゴ ProN W3" charset="0"/>
              <a:cs typeface="ヒラギノ角ゴ ProN W3" charset="0"/>
            </a:endParaRPr>
          </a:p>
          <a:p>
            <a:pPr marL="0" indent="0">
              <a:buNone/>
            </a:pPr>
            <a:endParaRPr lang="en-US" sz="2700" dirty="0">
              <a:latin typeface="Arial" charset="0"/>
              <a:ea typeface="ヒラギノ角ゴ ProN W3" charset="0"/>
              <a:cs typeface="ヒラギノ角ゴ ProN W3" charset="0"/>
            </a:endParaRPr>
          </a:p>
          <a:p>
            <a:pPr marL="0" indent="0">
              <a:buNone/>
            </a:pPr>
            <a:r>
              <a:rPr lang="en-US" sz="2700" dirty="0">
                <a:latin typeface="Arial" charset="0"/>
                <a:ea typeface="ヒラギノ角ゴ ProN W3" charset="0"/>
                <a:cs typeface="ヒラギノ角ゴ ProN W3" charset="0"/>
              </a:rPr>
              <a:t>Milton Friedman, 1970</a:t>
            </a:r>
          </a:p>
        </p:txBody>
      </p:sp>
      <p:pic>
        <p:nvPicPr>
          <p:cNvPr id="6246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2945" y="2112818"/>
            <a:ext cx="2477294" cy="308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638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rgbClr val="D3002D"/>
              </a:buClr>
              <a:buSzPct val="98850"/>
              <a:buFont typeface="Arial"/>
              <a:buNone/>
            </a:pPr>
            <a:r>
              <a:rPr lang="en-US" sz="3600" b="0" dirty="0">
                <a:latin typeface="Calibri"/>
                <a:ea typeface="Calibri"/>
                <a:cs typeface="Calibri"/>
                <a:sym typeface="Calibri"/>
              </a:rPr>
              <a:t>The “Don’t Be Evil” Stage of </a:t>
            </a:r>
            <a:br>
              <a:rPr lang="en-US" sz="3600" b="0" dirty="0">
                <a:latin typeface="Calibri"/>
                <a:ea typeface="Calibri"/>
                <a:cs typeface="Calibri"/>
                <a:sym typeface="Calibri"/>
              </a:rPr>
            </a:br>
            <a:r>
              <a:rPr lang="en-US" sz="3600" b="0" dirty="0">
                <a:latin typeface="Calibri"/>
                <a:ea typeface="Calibri"/>
                <a:cs typeface="Calibri"/>
                <a:sym typeface="Calibri"/>
              </a:rPr>
              <a:t>Technology Idealism</a:t>
            </a:r>
            <a:endParaRPr sz="3600" b="0" dirty="0">
              <a:latin typeface="Calibri"/>
              <a:ea typeface="Calibri"/>
              <a:cs typeface="Calibri"/>
              <a:sym typeface="Calibri"/>
            </a:endParaRPr>
          </a:p>
        </p:txBody>
      </p:sp>
      <p:sp>
        <p:nvSpPr>
          <p:cNvPr id="184" name="Google Shape;184;p27"/>
          <p:cNvSpPr txBox="1">
            <a:spLocks noGrp="1"/>
          </p:cNvSpPr>
          <p:nvPr>
            <p:ph idx="1"/>
          </p:nvPr>
        </p:nvSpPr>
        <p:spPr>
          <a:xfrm>
            <a:off x="7086600" y="1825625"/>
            <a:ext cx="4908884" cy="4351338"/>
          </a:xfrm>
          <a:prstGeom prst="rect">
            <a:avLst/>
          </a:prstGeom>
          <a:noFill/>
          <a:ln>
            <a:noFill/>
          </a:ln>
        </p:spPr>
        <p:txBody>
          <a:bodyPr spcFirstLastPara="1" wrap="square" lIns="0" tIns="0" rIns="0" bIns="0" anchor="t" anchorCtr="0">
            <a:normAutofit/>
          </a:bodyPr>
          <a:lstStyle/>
          <a:p>
            <a:pPr marL="12700" lvl="0" indent="0" algn="l" rtl="0">
              <a:lnSpc>
                <a:spcPct val="120000"/>
              </a:lnSpc>
              <a:spcBef>
                <a:spcPts val="0"/>
              </a:spcBef>
              <a:spcAft>
                <a:spcPts val="0"/>
              </a:spcAft>
              <a:buSzPct val="93406"/>
              <a:buNone/>
            </a:pPr>
            <a:endParaRPr lang="en-US" dirty="0"/>
          </a:p>
          <a:p>
            <a:pPr marL="12700" lvl="0" indent="0" algn="l" rtl="0">
              <a:lnSpc>
                <a:spcPct val="120000"/>
              </a:lnSpc>
              <a:spcBef>
                <a:spcPts val="0"/>
              </a:spcBef>
              <a:spcAft>
                <a:spcPts val="0"/>
              </a:spcAft>
              <a:buSzPct val="93406"/>
              <a:buNone/>
            </a:pPr>
            <a:r>
              <a:rPr lang="en-US" dirty="0"/>
              <a:t>“Don’t be evil.”</a:t>
            </a:r>
            <a:endParaRPr dirty="0"/>
          </a:p>
          <a:p>
            <a:pPr marL="12700" lvl="0" indent="0" algn="l" rtl="0">
              <a:lnSpc>
                <a:spcPct val="120000"/>
              </a:lnSpc>
              <a:spcBef>
                <a:spcPts val="800"/>
              </a:spcBef>
              <a:spcAft>
                <a:spcPts val="0"/>
              </a:spcAft>
              <a:buSzPct val="93406"/>
              <a:buNone/>
            </a:pPr>
            <a:endParaRPr dirty="0"/>
          </a:p>
          <a:p>
            <a:pPr marL="12700" lvl="0" indent="0" algn="l" rtl="0">
              <a:lnSpc>
                <a:spcPct val="120000"/>
              </a:lnSpc>
              <a:spcBef>
                <a:spcPts val="800"/>
              </a:spcBef>
              <a:spcAft>
                <a:spcPts val="0"/>
              </a:spcAft>
              <a:buSzPct val="93406"/>
              <a:buNone/>
            </a:pPr>
            <a:endParaRPr dirty="0"/>
          </a:p>
          <a:p>
            <a:pPr marL="12700" lvl="0" indent="0" algn="l" rtl="0">
              <a:lnSpc>
                <a:spcPct val="120000"/>
              </a:lnSpc>
              <a:spcBef>
                <a:spcPts val="800"/>
              </a:spcBef>
              <a:spcAft>
                <a:spcPts val="0"/>
              </a:spcAft>
              <a:buSzPct val="93406"/>
              <a:buNone/>
            </a:pPr>
            <a:endParaRPr lang="en-US" dirty="0"/>
          </a:p>
          <a:p>
            <a:pPr marL="12700" lvl="0" indent="0" algn="l" rtl="0">
              <a:lnSpc>
                <a:spcPct val="120000"/>
              </a:lnSpc>
              <a:spcBef>
                <a:spcPts val="800"/>
              </a:spcBef>
              <a:spcAft>
                <a:spcPts val="0"/>
              </a:spcAft>
              <a:buSzPct val="93406"/>
              <a:buNone/>
            </a:pPr>
            <a:r>
              <a:rPr lang="en-US" dirty="0"/>
              <a:t>“Our goal is to be earth’s </a:t>
            </a:r>
          </a:p>
          <a:p>
            <a:pPr marL="12700" lvl="0" indent="0" algn="l" rtl="0">
              <a:lnSpc>
                <a:spcPct val="120000"/>
              </a:lnSpc>
              <a:spcBef>
                <a:spcPts val="800"/>
              </a:spcBef>
              <a:spcAft>
                <a:spcPts val="0"/>
              </a:spcAft>
              <a:buSzPct val="93406"/>
              <a:buNone/>
            </a:pPr>
            <a:r>
              <a:rPr lang="en-US" dirty="0"/>
              <a:t>most customer-centric company.”</a:t>
            </a:r>
            <a:endParaRPr dirty="0"/>
          </a:p>
        </p:txBody>
      </p:sp>
      <p:pic>
        <p:nvPicPr>
          <p:cNvPr id="185" name="Google Shape;185;p27"/>
          <p:cNvPicPr preferRelativeResize="0"/>
          <p:nvPr/>
        </p:nvPicPr>
        <p:blipFill rotWithShape="1">
          <a:blip r:embed="rId3">
            <a:alphaModFix/>
          </a:blip>
          <a:srcRect/>
          <a:stretch/>
        </p:blipFill>
        <p:spPr>
          <a:xfrm>
            <a:off x="4817788" y="1932580"/>
            <a:ext cx="1818994" cy="1818994"/>
          </a:xfrm>
          <a:prstGeom prst="rect">
            <a:avLst/>
          </a:prstGeom>
          <a:noFill/>
          <a:ln>
            <a:noFill/>
          </a:ln>
        </p:spPr>
      </p:pic>
      <p:sp>
        <p:nvSpPr>
          <p:cNvPr id="186" name="Google Shape;186;p27"/>
          <p:cNvSpPr txBox="1"/>
          <p:nvPr/>
        </p:nvSpPr>
        <p:spPr>
          <a:xfrm>
            <a:off x="4817788" y="3780458"/>
            <a:ext cx="190699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Larry Page in 2004</a:t>
            </a:r>
            <a:endParaRPr dirty="0"/>
          </a:p>
        </p:txBody>
      </p:sp>
      <p:pic>
        <p:nvPicPr>
          <p:cNvPr id="187" name="Google Shape;187;p27"/>
          <p:cNvPicPr preferRelativeResize="0"/>
          <p:nvPr/>
        </p:nvPicPr>
        <p:blipFill rotWithShape="1">
          <a:blip r:embed="rId4">
            <a:alphaModFix/>
          </a:blip>
          <a:srcRect/>
          <a:stretch/>
        </p:blipFill>
        <p:spPr>
          <a:xfrm>
            <a:off x="4817788" y="4205730"/>
            <a:ext cx="2066615" cy="1971233"/>
          </a:xfrm>
          <a:prstGeom prst="rect">
            <a:avLst/>
          </a:prstGeom>
          <a:noFill/>
          <a:ln>
            <a:noFill/>
          </a:ln>
        </p:spPr>
      </p:pic>
      <p:sp>
        <p:nvSpPr>
          <p:cNvPr id="188" name="Google Shape;188;p27"/>
          <p:cNvSpPr/>
          <p:nvPr/>
        </p:nvSpPr>
        <p:spPr>
          <a:xfrm>
            <a:off x="4926996" y="6288843"/>
            <a:ext cx="184819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Jeff Bezos in 1998</a:t>
            </a:r>
            <a:endParaRPr dirty="0"/>
          </a:p>
        </p:txBody>
      </p:sp>
      <p:sp>
        <p:nvSpPr>
          <p:cNvPr id="3" name="TextBox 2">
            <a:extLst>
              <a:ext uri="{FF2B5EF4-FFF2-40B4-BE49-F238E27FC236}">
                <a16:creationId xmlns:a16="http://schemas.microsoft.com/office/drawing/2014/main" id="{2757A1AD-C908-99F9-E322-DB4AF61BF919}"/>
              </a:ext>
            </a:extLst>
          </p:cNvPr>
          <p:cNvSpPr txBox="1"/>
          <p:nvPr/>
        </p:nvSpPr>
        <p:spPr>
          <a:xfrm>
            <a:off x="536772" y="5088514"/>
            <a:ext cx="4281016" cy="1569660"/>
          </a:xfrm>
          <a:prstGeom prst="rect">
            <a:avLst/>
          </a:prstGeom>
          <a:noFill/>
        </p:spPr>
        <p:txBody>
          <a:bodyPr wrap="square">
            <a:spAutoFit/>
          </a:bodyPr>
          <a:lstStyle/>
          <a:p>
            <a:r>
              <a:rPr lang="en-US" sz="2400" dirty="0"/>
              <a:t>“Our mission is to ensure that artificial general intelligence benefits all of humanity.”</a:t>
            </a:r>
          </a:p>
          <a:p>
            <a:r>
              <a:rPr lang="en-US" sz="2400" dirty="0"/>
              <a:t>                      Sam Altman 2023</a:t>
            </a:r>
          </a:p>
        </p:txBody>
      </p:sp>
      <p:pic>
        <p:nvPicPr>
          <p:cNvPr id="3074" name="Picture 2">
            <a:extLst>
              <a:ext uri="{FF2B5EF4-FFF2-40B4-BE49-F238E27FC236}">
                <a16:creationId xmlns:a16="http://schemas.microsoft.com/office/drawing/2014/main" id="{F3189881-E0E8-C9A7-268F-30D9D73689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5656" y="2019499"/>
            <a:ext cx="2066615" cy="2819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9"/>
          <p:cNvSpPr txBox="1">
            <a:spLocks noGrp="1"/>
          </p:cNvSpPr>
          <p:nvPr>
            <p:ph type="title"/>
          </p:nvPr>
        </p:nvSpPr>
        <p:spPr>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US" b="0" dirty="0">
                <a:latin typeface="Calibri"/>
                <a:ea typeface="Calibri"/>
                <a:cs typeface="Calibri"/>
                <a:sym typeface="Calibri"/>
              </a:rPr>
              <a:t>So how’s that going?</a:t>
            </a:r>
            <a:endParaRPr b="0" dirty="0">
              <a:latin typeface="Calibri"/>
              <a:ea typeface="Calibri"/>
              <a:cs typeface="Calibri"/>
              <a:sym typeface="Calibri"/>
            </a:endParaRPr>
          </a:p>
        </p:txBody>
      </p:sp>
      <p:sp>
        <p:nvSpPr>
          <p:cNvPr id="204" name="Google Shape;204;p29"/>
          <p:cNvSpPr txBox="1">
            <a:spLocks noGrp="1"/>
          </p:cNvSpPr>
          <p:nvPr>
            <p:ph idx="1"/>
          </p:nvPr>
        </p:nvSpPr>
        <p:spPr>
          <a:prstGeom prst="rect">
            <a:avLst/>
          </a:prstGeom>
        </p:spPr>
        <p:txBody>
          <a:bodyPr spcFirstLastPara="1" wrap="square" lIns="0" tIns="0" rIns="0" bIns="0" anchor="t" anchorCtr="0">
            <a:normAutofit/>
          </a:bodyPr>
          <a:lstStyle/>
          <a:p>
            <a:pPr marL="0" lvl="0" indent="0" algn="l" rtl="0">
              <a:spcBef>
                <a:spcPts val="800"/>
              </a:spcBef>
              <a:spcAft>
                <a:spcPts val="0"/>
              </a:spcAft>
              <a:buNone/>
            </a:pPr>
            <a:r>
              <a:rPr lang="en-US" dirty="0"/>
              <a:t>2019: Google removes “Don’t be evil” from its corporate messaging</a:t>
            </a:r>
          </a:p>
          <a:p>
            <a:pPr marL="0" lvl="0" indent="0" algn="l" rtl="0">
              <a:spcBef>
                <a:spcPts val="800"/>
              </a:spcBef>
              <a:spcAft>
                <a:spcPts val="0"/>
              </a:spcAft>
              <a:buNone/>
            </a:pPr>
            <a:endParaRPr dirty="0"/>
          </a:p>
          <a:p>
            <a:pPr marL="0" lvl="0" indent="0" algn="l" rtl="0">
              <a:spcBef>
                <a:spcPts val="800"/>
              </a:spcBef>
              <a:spcAft>
                <a:spcPts val="0"/>
              </a:spcAft>
              <a:buNone/>
            </a:pPr>
            <a:r>
              <a:rPr lang="en-US" dirty="0"/>
              <a:t>2020, 2023: US Department of Justice sues Google for anti-competitive behavior in two separate complaints</a:t>
            </a:r>
          </a:p>
          <a:p>
            <a:pPr marL="0" lvl="0" indent="0" algn="l" rtl="0">
              <a:spcBef>
                <a:spcPts val="800"/>
              </a:spcBef>
              <a:spcAft>
                <a:spcPts val="0"/>
              </a:spcAft>
              <a:buNone/>
            </a:pPr>
            <a:endParaRPr lang="en-US" dirty="0"/>
          </a:p>
          <a:p>
            <a:pPr marL="0" lvl="0" indent="0" algn="l" rtl="0">
              <a:spcBef>
                <a:spcPts val="800"/>
              </a:spcBef>
              <a:spcAft>
                <a:spcPts val="0"/>
              </a:spcAft>
              <a:buNone/>
            </a:pPr>
            <a:r>
              <a:rPr lang="en-US" dirty="0"/>
              <a:t>2019: European Union initiates antitrust investigation of Amazon</a:t>
            </a:r>
          </a:p>
          <a:p>
            <a:pPr marL="0" lvl="0" indent="0" algn="l" rtl="0">
              <a:spcBef>
                <a:spcPts val="800"/>
              </a:spcBef>
              <a:spcAft>
                <a:spcPts val="0"/>
              </a:spcAft>
              <a:buNone/>
            </a:pPr>
            <a:endParaRPr dirty="0"/>
          </a:p>
          <a:p>
            <a:pPr marL="0" lvl="0" indent="0" algn="l" rtl="0">
              <a:spcBef>
                <a:spcPts val="800"/>
              </a:spcBef>
              <a:spcAft>
                <a:spcPts val="0"/>
              </a:spcAft>
              <a:buNone/>
            </a:pPr>
            <a:r>
              <a:rPr lang="en-US" dirty="0"/>
              <a:t>2023: US Federal Trade Commission sues Amazon for anti-competitive behavior </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64EBC3-1F50-62AF-3D47-6145881B2EBD}"/>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A5FB7448-AA8E-72A9-B233-53EA385E52E9}"/>
              </a:ext>
            </a:extLst>
          </p:cNvPr>
          <p:cNvSpPr>
            <a:spLocks noGrp="1"/>
          </p:cNvSpPr>
          <p:nvPr>
            <p:ph idx="1"/>
          </p:nvPr>
        </p:nvSpPr>
        <p:spPr>
          <a:xfrm>
            <a:off x="7170821" y="1774909"/>
            <a:ext cx="3930316" cy="4351338"/>
          </a:xfrm>
        </p:spPr>
        <p:txBody>
          <a:bodyPr/>
          <a:lstStyle/>
          <a:p>
            <a:pPr marL="0" indent="0">
              <a:buNone/>
            </a:pPr>
            <a:r>
              <a:rPr lang="en-US" sz="2400" dirty="0"/>
              <a:t>Big tech platforms like Google, Meta, and Amazon operate machines that allocate human attention and shape our knowledge and beliefs. They start by serving us, but once they become dominant, they increasingly serve themselves.</a:t>
            </a:r>
          </a:p>
          <a:p>
            <a:pPr marL="0" indent="0">
              <a:buNone/>
            </a:pPr>
            <a:r>
              <a:rPr lang="en-US" sz="2400" dirty="0"/>
              <a:t>This problem will become even more extreme in the age of AI.</a:t>
            </a:r>
          </a:p>
        </p:txBody>
      </p:sp>
      <p:pic>
        <p:nvPicPr>
          <p:cNvPr id="7" name="Picture 6">
            <a:extLst>
              <a:ext uri="{FF2B5EF4-FFF2-40B4-BE49-F238E27FC236}">
                <a16:creationId xmlns:a16="http://schemas.microsoft.com/office/drawing/2014/main" id="{2808A826-55FC-0BAA-843E-9859900CFE9D}"/>
              </a:ext>
            </a:extLst>
          </p:cNvPr>
          <p:cNvPicPr>
            <a:picLocks noChangeAspect="1"/>
          </p:cNvPicPr>
          <p:nvPr/>
        </p:nvPicPr>
        <p:blipFill>
          <a:blip r:embed="rId3"/>
          <a:stretch>
            <a:fillRect/>
          </a:stretch>
        </p:blipFill>
        <p:spPr>
          <a:xfrm>
            <a:off x="669758" y="485441"/>
            <a:ext cx="6150961" cy="6127750"/>
          </a:xfrm>
          <a:prstGeom prst="rect">
            <a:avLst/>
          </a:prstGeom>
        </p:spPr>
      </p:pic>
    </p:spTree>
    <p:extLst>
      <p:ext uri="{BB962C8B-B14F-4D97-AF65-F5344CB8AC3E}">
        <p14:creationId xmlns:p14="http://schemas.microsoft.com/office/powerpoint/2010/main" val="1148778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1D631-BA93-354B-AA81-B7EDB2E1F790}"/>
              </a:ext>
            </a:extLst>
          </p:cNvPr>
          <p:cNvSpPr>
            <a:spLocks noGrp="1"/>
          </p:cNvSpPr>
          <p:nvPr>
            <p:ph type="title"/>
          </p:nvPr>
        </p:nvSpPr>
        <p:spPr>
          <a:xfrm>
            <a:off x="838200" y="528034"/>
            <a:ext cx="10515600" cy="1162654"/>
          </a:xfrm>
        </p:spPr>
        <p:txBody>
          <a:bodyPr/>
          <a:lstStyle/>
          <a:p>
            <a:r>
              <a:rPr lang="en-US" dirty="0"/>
              <a:t>What do we mean by a “free market”</a:t>
            </a:r>
          </a:p>
        </p:txBody>
      </p:sp>
      <p:sp>
        <p:nvSpPr>
          <p:cNvPr id="3" name="Content Placeholder 2">
            <a:extLst>
              <a:ext uri="{FF2B5EF4-FFF2-40B4-BE49-F238E27FC236}">
                <a16:creationId xmlns:a16="http://schemas.microsoft.com/office/drawing/2014/main" id="{3C775C88-1D54-9862-DBB0-A1882172A899}"/>
              </a:ext>
            </a:extLst>
          </p:cNvPr>
          <p:cNvSpPr>
            <a:spLocks noGrp="1"/>
          </p:cNvSpPr>
          <p:nvPr>
            <p:ph idx="1"/>
          </p:nvPr>
        </p:nvSpPr>
        <p:spPr>
          <a:xfrm>
            <a:off x="4006516" y="1825625"/>
            <a:ext cx="7347284" cy="4351338"/>
          </a:xfrm>
        </p:spPr>
        <p:txBody>
          <a:bodyPr/>
          <a:lstStyle/>
          <a:p>
            <a:pPr marL="0" indent="0">
              <a:buNone/>
            </a:pPr>
            <a:r>
              <a:rPr lang="en-US" dirty="0"/>
              <a:t>Tech boosters like VC Marc Andreesen say that government must keep its hands off to ensure a free market.</a:t>
            </a:r>
          </a:p>
          <a:p>
            <a:pPr marL="0" indent="0">
              <a:buNone/>
            </a:pPr>
            <a:r>
              <a:rPr lang="en-US" dirty="0"/>
              <a:t>“To the classical economists, like Adam Smith and David Ricardo, the ‘free market’ was not one that is free of government intervention, but one that was free of rents.”</a:t>
            </a:r>
          </a:p>
          <a:p>
            <a:pPr marL="0" indent="0">
              <a:buNone/>
            </a:pPr>
            <a:r>
              <a:rPr lang="en-US" dirty="0"/>
              <a:t>(To an economist, economic rents are profits above a normal rate achievable in a competitive market, which are gained </a:t>
            </a:r>
            <a:r>
              <a:rPr lang="en-US" i="1" dirty="0"/>
              <a:t>because of asymmetries in power and ownership</a:t>
            </a:r>
            <a:r>
              <a:rPr lang="en-US" dirty="0"/>
              <a:t>.)</a:t>
            </a:r>
          </a:p>
        </p:txBody>
      </p:sp>
      <p:pic>
        <p:nvPicPr>
          <p:cNvPr id="4098" name="Picture 2" descr="Mariana Mazzucato - Author and Dynamic Innovation Speaker">
            <a:extLst>
              <a:ext uri="{FF2B5EF4-FFF2-40B4-BE49-F238E27FC236}">
                <a16:creationId xmlns:a16="http://schemas.microsoft.com/office/drawing/2014/main" id="{0017B2C0-B565-3D10-37CF-125C6BD3C1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116" y="1937084"/>
            <a:ext cx="2672347" cy="26723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6A5F80-9B4D-F276-C1A5-2DBCF3CA75A8}"/>
              </a:ext>
            </a:extLst>
          </p:cNvPr>
          <p:cNvSpPr txBox="1"/>
          <p:nvPr/>
        </p:nvSpPr>
        <p:spPr>
          <a:xfrm>
            <a:off x="958905" y="4981074"/>
            <a:ext cx="2646558" cy="461665"/>
          </a:xfrm>
          <a:prstGeom prst="rect">
            <a:avLst/>
          </a:prstGeom>
          <a:noFill/>
        </p:spPr>
        <p:txBody>
          <a:bodyPr wrap="none" rtlCol="0">
            <a:spAutoFit/>
          </a:bodyPr>
          <a:lstStyle/>
          <a:p>
            <a:r>
              <a:rPr lang="en-US" sz="2400" dirty="0"/>
              <a:t>Mariana </a:t>
            </a:r>
            <a:r>
              <a:rPr lang="en-US" sz="2400" dirty="0" err="1"/>
              <a:t>Mazzucato</a:t>
            </a:r>
            <a:endParaRPr lang="en-US" sz="2400" dirty="0"/>
          </a:p>
        </p:txBody>
      </p:sp>
    </p:spTree>
    <p:extLst>
      <p:ext uri="{BB962C8B-B14F-4D97-AF65-F5344CB8AC3E}">
        <p14:creationId xmlns:p14="http://schemas.microsoft.com/office/powerpoint/2010/main" val="1861447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9D295-3D95-5A1E-9E86-709473F46A71}"/>
              </a:ext>
            </a:extLst>
          </p:cNvPr>
          <p:cNvSpPr>
            <a:spLocks noGrp="1"/>
          </p:cNvSpPr>
          <p:nvPr>
            <p:ph type="title"/>
          </p:nvPr>
        </p:nvSpPr>
        <p:spPr/>
        <p:txBody>
          <a:bodyPr/>
          <a:lstStyle/>
          <a:p>
            <a:br>
              <a:rPr lang="en-US" dirty="0"/>
            </a:br>
            <a:r>
              <a:rPr lang="en-US" dirty="0"/>
              <a:t>President Biden’s Executive Order on AI</a:t>
            </a:r>
          </a:p>
        </p:txBody>
      </p:sp>
      <p:sp>
        <p:nvSpPr>
          <p:cNvPr id="3" name="Content Placeholder 2">
            <a:extLst>
              <a:ext uri="{FF2B5EF4-FFF2-40B4-BE49-F238E27FC236}">
                <a16:creationId xmlns:a16="http://schemas.microsoft.com/office/drawing/2014/main" id="{5D11A78E-33DE-7F81-9017-70367C18A3B0}"/>
              </a:ext>
            </a:extLst>
          </p:cNvPr>
          <p:cNvSpPr>
            <a:spLocks noGrp="1"/>
          </p:cNvSpPr>
          <p:nvPr>
            <p:ph idx="1"/>
          </p:nvPr>
        </p:nvSpPr>
        <p:spPr>
          <a:xfrm>
            <a:off x="838200" y="2044989"/>
            <a:ext cx="10515600" cy="4351338"/>
          </a:xfrm>
        </p:spPr>
        <p:txBody>
          <a:bodyPr/>
          <a:lstStyle/>
          <a:p>
            <a:pPr marL="0" indent="0">
              <a:buNone/>
            </a:pPr>
            <a:r>
              <a:rPr lang="en-US" b="0" i="0" dirty="0">
                <a:solidFill>
                  <a:srgbClr val="0A2458"/>
                </a:solidFill>
                <a:effectLst/>
                <a:latin typeface="MercurySSm-Book-Pro_Web"/>
              </a:rPr>
              <a:t>“Artificial intelligence (AI) holds extraordinary potential for both promise and peril.  </a:t>
            </a:r>
            <a:r>
              <a:rPr lang="en-US" b="0" i="0" dirty="0">
                <a:solidFill>
                  <a:srgbClr val="00AA77"/>
                </a:solidFill>
                <a:effectLst/>
                <a:latin typeface="MercurySSm-Book-Pro_Web"/>
              </a:rPr>
              <a:t>Responsible AI use has the potential to help solve urgent challenges while making our world more prosperous, productive, innovative, and secure.  </a:t>
            </a:r>
            <a:r>
              <a:rPr lang="en-US" b="0" i="0" dirty="0">
                <a:solidFill>
                  <a:srgbClr val="0A2458"/>
                </a:solidFill>
                <a:effectLst/>
                <a:latin typeface="MercurySSm-Book-Pro_Web"/>
              </a:rPr>
              <a:t>At the same time</a:t>
            </a:r>
            <a:r>
              <a:rPr lang="en-US" b="0" i="0" dirty="0">
                <a:solidFill>
                  <a:srgbClr val="FF0000"/>
                </a:solidFill>
                <a:effectLst/>
                <a:latin typeface="MercurySSm-Book-Pro_Web"/>
              </a:rPr>
              <a:t>, irresponsible use could exacerbate societal harms such as fraud, discrimination, bias, and disinformation; displace and disempower workers; stifle competition; and pose risks to national security.</a:t>
            </a:r>
            <a:r>
              <a:rPr lang="en-US" b="0" i="0" dirty="0">
                <a:solidFill>
                  <a:srgbClr val="0A2458"/>
                </a:solidFill>
                <a:effectLst/>
                <a:latin typeface="MercurySSm-Book-Pro_Web"/>
              </a:rPr>
              <a:t>  Harnessing AI for good and realizing its myriad benefits requires mitigating its substantial risks.  This endeavor demands a society-wide effort that includes government, the private sector, academia, and civil society.”</a:t>
            </a:r>
            <a:endParaRPr lang="en-US" dirty="0"/>
          </a:p>
        </p:txBody>
      </p:sp>
    </p:spTree>
    <p:extLst>
      <p:ext uri="{BB962C8B-B14F-4D97-AF65-F5344CB8AC3E}">
        <p14:creationId xmlns:p14="http://schemas.microsoft.com/office/powerpoint/2010/main" val="3130048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33680-AAEC-5732-334B-4F00F8DAC370}"/>
              </a:ext>
            </a:extLst>
          </p:cNvPr>
          <p:cNvSpPr>
            <a:spLocks noGrp="1"/>
          </p:cNvSpPr>
          <p:nvPr>
            <p:ph type="title"/>
          </p:nvPr>
        </p:nvSpPr>
        <p:spPr>
          <a:xfrm>
            <a:off x="838200" y="211304"/>
            <a:ext cx="10515600" cy="1325563"/>
          </a:xfrm>
        </p:spPr>
        <p:txBody>
          <a:bodyPr/>
          <a:lstStyle/>
          <a:p>
            <a:br>
              <a:rPr lang="en-US" dirty="0"/>
            </a:br>
            <a:r>
              <a:rPr lang="en-US" dirty="0"/>
              <a:t>Current approaches to AI regulation</a:t>
            </a:r>
            <a:br>
              <a:rPr lang="en-US" dirty="0"/>
            </a:br>
            <a:endParaRPr lang="en-US" dirty="0"/>
          </a:p>
        </p:txBody>
      </p:sp>
      <p:sp>
        <p:nvSpPr>
          <p:cNvPr id="3" name="Content Placeholder 2">
            <a:extLst>
              <a:ext uri="{FF2B5EF4-FFF2-40B4-BE49-F238E27FC236}">
                <a16:creationId xmlns:a16="http://schemas.microsoft.com/office/drawing/2014/main" id="{E079D12B-BF7F-7B08-336C-465855C424FF}"/>
              </a:ext>
            </a:extLst>
          </p:cNvPr>
          <p:cNvSpPr>
            <a:spLocks noGrp="1"/>
          </p:cNvSpPr>
          <p:nvPr>
            <p:ph idx="1"/>
          </p:nvPr>
        </p:nvSpPr>
        <p:spPr>
          <a:xfrm>
            <a:off x="838200" y="1789531"/>
            <a:ext cx="10515600" cy="4351338"/>
          </a:xfrm>
        </p:spPr>
        <p:txBody>
          <a:bodyPr/>
          <a:lstStyle/>
          <a:p>
            <a:pPr marL="0" indent="0">
              <a:buNone/>
            </a:pPr>
            <a:r>
              <a:rPr lang="en-US" sz="2400" dirty="0"/>
              <a:t>Regulatory capture leading to toothless promises ensuring monopoly power:</a:t>
            </a:r>
          </a:p>
          <a:p>
            <a:pPr marL="0" indent="0">
              <a:buNone/>
            </a:pPr>
            <a:endParaRPr lang="en-US" sz="2400" dirty="0"/>
          </a:p>
          <a:p>
            <a:r>
              <a:rPr lang="en-US" sz="2400" dirty="0"/>
              <a:t>Shaped by a few large AI companies</a:t>
            </a:r>
          </a:p>
          <a:p>
            <a:r>
              <a:rPr lang="en-US" sz="2400" dirty="0"/>
              <a:t>Focused on imagined future risks rather than current harms</a:t>
            </a:r>
          </a:p>
          <a:p>
            <a:r>
              <a:rPr lang="en-US" sz="2400" dirty="0"/>
              <a:t>Voluntary commitments</a:t>
            </a:r>
          </a:p>
          <a:p>
            <a:r>
              <a:rPr lang="en-US" sz="2400" dirty="0"/>
              <a:t>Vague assurances of risk management with few details</a:t>
            </a:r>
          </a:p>
          <a:p>
            <a:r>
              <a:rPr lang="en-US" sz="2400" dirty="0"/>
              <a:t>Extremely limited disclosures</a:t>
            </a:r>
          </a:p>
          <a:p>
            <a:endParaRPr lang="en-US" sz="2400" dirty="0"/>
          </a:p>
          <a:p>
            <a:pPr marL="0" indent="0">
              <a:buNone/>
            </a:pPr>
            <a:r>
              <a:rPr lang="en-US" sz="2400" b="1" dirty="0"/>
              <a:t>Governments need to take a much stronger hand, not just </a:t>
            </a:r>
          </a:p>
          <a:p>
            <a:pPr marL="0" indent="0">
              <a:buNone/>
            </a:pPr>
            <a:r>
              <a:rPr lang="en-US" sz="2400" b="1" dirty="0"/>
              <a:t>regulating AI, but using it and shaping its future.</a:t>
            </a:r>
          </a:p>
        </p:txBody>
      </p:sp>
    </p:spTree>
    <p:extLst>
      <p:ext uri="{BB962C8B-B14F-4D97-AF65-F5344CB8AC3E}">
        <p14:creationId xmlns:p14="http://schemas.microsoft.com/office/powerpoint/2010/main" val="527394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499B6-8B96-4A8B-5D14-880A0F9B76F3}"/>
              </a:ext>
            </a:extLst>
          </p:cNvPr>
          <p:cNvSpPr>
            <a:spLocks noGrp="1"/>
          </p:cNvSpPr>
          <p:nvPr>
            <p:ph type="title"/>
          </p:nvPr>
        </p:nvSpPr>
        <p:spPr/>
        <p:txBody>
          <a:bodyPr/>
          <a:lstStyle/>
          <a:p>
            <a:br>
              <a:rPr lang="en-US" dirty="0"/>
            </a:br>
            <a:r>
              <a:rPr lang="en-US" dirty="0"/>
              <a:t>We need to increase transparency NOW</a:t>
            </a:r>
          </a:p>
        </p:txBody>
      </p:sp>
      <p:pic>
        <p:nvPicPr>
          <p:cNvPr id="4" name="Content Placeholder 3">
            <a:extLst>
              <a:ext uri="{FF2B5EF4-FFF2-40B4-BE49-F238E27FC236}">
                <a16:creationId xmlns:a16="http://schemas.microsoft.com/office/drawing/2014/main" id="{B63B1BDF-DDA5-ECB9-3D61-6C0D2FA39DC7}"/>
              </a:ext>
            </a:extLst>
          </p:cNvPr>
          <p:cNvPicPr>
            <a:picLocks noGrp="1" noChangeAspect="1"/>
          </p:cNvPicPr>
          <p:nvPr>
            <p:ph idx="1"/>
          </p:nvPr>
        </p:nvPicPr>
        <p:blipFill>
          <a:blip r:embed="rId3"/>
          <a:stretch>
            <a:fillRect/>
          </a:stretch>
        </p:blipFill>
        <p:spPr>
          <a:xfrm>
            <a:off x="989095" y="1825625"/>
            <a:ext cx="10213810" cy="4351338"/>
          </a:xfrm>
          <a:prstGeom prst="rect">
            <a:avLst/>
          </a:prstGeom>
        </p:spPr>
      </p:pic>
      <p:sp>
        <p:nvSpPr>
          <p:cNvPr id="6" name="TextBox 5">
            <a:extLst>
              <a:ext uri="{FF2B5EF4-FFF2-40B4-BE49-F238E27FC236}">
                <a16:creationId xmlns:a16="http://schemas.microsoft.com/office/drawing/2014/main" id="{F1753BCB-6DBA-49A7-2B1F-DA8768155A3D}"/>
              </a:ext>
            </a:extLst>
          </p:cNvPr>
          <p:cNvSpPr txBox="1"/>
          <p:nvPr/>
        </p:nvSpPr>
        <p:spPr>
          <a:xfrm>
            <a:off x="1136984" y="5942568"/>
            <a:ext cx="7826542" cy="369332"/>
          </a:xfrm>
          <a:prstGeom prst="rect">
            <a:avLst/>
          </a:prstGeom>
          <a:noFill/>
        </p:spPr>
        <p:txBody>
          <a:bodyPr wrap="square">
            <a:spAutoFit/>
          </a:bodyPr>
          <a:lstStyle/>
          <a:p>
            <a:r>
              <a:rPr lang="en-US" dirty="0"/>
              <a:t>Stanford Foundation Model Transparency Index https://</a:t>
            </a:r>
            <a:r>
              <a:rPr lang="en-US" dirty="0" err="1"/>
              <a:t>crfm.stanford.edu</a:t>
            </a:r>
            <a:r>
              <a:rPr lang="en-US" dirty="0"/>
              <a:t>/</a:t>
            </a:r>
            <a:r>
              <a:rPr lang="en-US" dirty="0" err="1"/>
              <a:t>fmti</a:t>
            </a:r>
            <a:r>
              <a:rPr lang="en-US" dirty="0"/>
              <a:t>/</a:t>
            </a:r>
          </a:p>
        </p:txBody>
      </p:sp>
    </p:spTree>
    <p:extLst>
      <p:ext uri="{BB962C8B-B14F-4D97-AF65-F5344CB8AC3E}">
        <p14:creationId xmlns:p14="http://schemas.microsoft.com/office/powerpoint/2010/main" val="3857698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B56A1-CC66-BCB8-F1B1-41B31289895E}"/>
              </a:ext>
            </a:extLst>
          </p:cNvPr>
          <p:cNvSpPr>
            <a:spLocks noGrp="1"/>
          </p:cNvSpPr>
          <p:nvPr>
            <p:ph type="title"/>
          </p:nvPr>
        </p:nvSpPr>
        <p:spPr/>
        <p:txBody>
          <a:bodyPr/>
          <a:lstStyle/>
          <a:p>
            <a:r>
              <a:rPr lang="en-US" dirty="0"/>
              <a:t>Regulate at the speed of technology,</a:t>
            </a:r>
            <a:br>
              <a:rPr lang="en-US" dirty="0"/>
            </a:br>
            <a:r>
              <a:rPr lang="en-US" dirty="0"/>
              <a:t>not the speed of current government actions</a:t>
            </a:r>
          </a:p>
        </p:txBody>
      </p:sp>
      <p:pic>
        <p:nvPicPr>
          <p:cNvPr id="7" name="Content Placeholder 6">
            <a:extLst>
              <a:ext uri="{FF2B5EF4-FFF2-40B4-BE49-F238E27FC236}">
                <a16:creationId xmlns:a16="http://schemas.microsoft.com/office/drawing/2014/main" id="{3841D84A-E9D2-762D-5B93-C7D721BD4866}"/>
              </a:ext>
            </a:extLst>
          </p:cNvPr>
          <p:cNvPicPr>
            <a:picLocks noGrp="1" noChangeAspect="1"/>
          </p:cNvPicPr>
          <p:nvPr>
            <p:ph idx="1"/>
          </p:nvPr>
        </p:nvPicPr>
        <p:blipFill>
          <a:blip r:embed="rId2"/>
          <a:stretch>
            <a:fillRect/>
          </a:stretch>
        </p:blipFill>
        <p:spPr>
          <a:xfrm>
            <a:off x="615241" y="1572962"/>
            <a:ext cx="9395033" cy="5524328"/>
          </a:xfrm>
        </p:spPr>
      </p:pic>
    </p:spTree>
    <p:extLst>
      <p:ext uri="{BB962C8B-B14F-4D97-AF65-F5344CB8AC3E}">
        <p14:creationId xmlns:p14="http://schemas.microsoft.com/office/powerpoint/2010/main" val="3833743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41405-81A5-0638-E502-6187C07745DF}"/>
              </a:ext>
            </a:extLst>
          </p:cNvPr>
          <p:cNvSpPr>
            <a:spLocks noGrp="1"/>
          </p:cNvSpPr>
          <p:nvPr>
            <p:ph type="title"/>
          </p:nvPr>
        </p:nvSpPr>
        <p:spPr>
          <a:xfrm>
            <a:off x="838200" y="810294"/>
            <a:ext cx="10515600" cy="1325563"/>
          </a:xfrm>
        </p:spPr>
        <p:txBody>
          <a:bodyPr/>
          <a:lstStyle/>
          <a:p>
            <a:r>
              <a:rPr lang="en-US" dirty="0"/>
              <a:t>Decentralized AI</a:t>
            </a:r>
          </a:p>
        </p:txBody>
      </p:sp>
      <p:sp>
        <p:nvSpPr>
          <p:cNvPr id="3" name="Content Placeholder 2">
            <a:extLst>
              <a:ext uri="{FF2B5EF4-FFF2-40B4-BE49-F238E27FC236}">
                <a16:creationId xmlns:a16="http://schemas.microsoft.com/office/drawing/2014/main" id="{8F21EFAF-27D1-B274-CC45-33A1EA54A067}"/>
              </a:ext>
            </a:extLst>
          </p:cNvPr>
          <p:cNvSpPr>
            <a:spLocks noGrp="1"/>
          </p:cNvSpPr>
          <p:nvPr>
            <p:ph idx="1"/>
          </p:nvPr>
        </p:nvSpPr>
        <p:spPr/>
        <p:txBody>
          <a:bodyPr/>
          <a:lstStyle/>
          <a:p>
            <a:pPr marL="0" indent="0" algn="l">
              <a:buNone/>
            </a:pPr>
            <a:r>
              <a:rPr lang="en-US" sz="2200" dirty="0"/>
              <a:t>“</a:t>
            </a:r>
            <a:r>
              <a:rPr lang="en-US" sz="2200" b="0" i="0" dirty="0">
                <a:solidFill>
                  <a:srgbClr val="00AA77"/>
                </a:solidFill>
                <a:effectLst/>
                <a:latin typeface="Spectral"/>
              </a:rPr>
              <a:t>To solve the alignment problem, we need a new paradigm for building AI </a:t>
            </a:r>
            <a:r>
              <a:rPr lang="en-US" sz="2200" b="0" i="0" dirty="0">
                <a:solidFill>
                  <a:srgbClr val="404040"/>
                </a:solidFill>
                <a:effectLst/>
                <a:latin typeface="Spectral"/>
              </a:rPr>
              <a:t>that is fundamentally different from systems like </a:t>
            </a:r>
            <a:r>
              <a:rPr lang="en-US" sz="2200" b="0" i="0" dirty="0" err="1">
                <a:solidFill>
                  <a:srgbClr val="404040"/>
                </a:solidFill>
                <a:effectLst/>
                <a:latin typeface="Spectral"/>
              </a:rPr>
              <a:t>ChatGPT</a:t>
            </a:r>
            <a:r>
              <a:rPr lang="en-US" sz="2200" b="0" i="0" dirty="0">
                <a:solidFill>
                  <a:srgbClr val="404040"/>
                </a:solidFill>
                <a:effectLst/>
                <a:latin typeface="Spectral"/>
              </a:rPr>
              <a:t>. </a:t>
            </a:r>
            <a:r>
              <a:rPr lang="en-US" sz="2200" b="0" i="0" dirty="0">
                <a:solidFill>
                  <a:srgbClr val="00AA77"/>
                </a:solidFill>
                <a:effectLst/>
                <a:latin typeface="Spectral"/>
              </a:rPr>
              <a:t>We need to start from the bottom-up, rather than from the top down. We need AI that is built by the global community, not by a single company that is only open in name. To do this, we will need a regulatory framework that ensures AI is fully-open source by law, rather than one which protects the incumbent players. We also need to rethink the purpose of AI, such that it is human-centric, not machine-centric, allowing it to become a tool for empowerment, not replacement. </a:t>
            </a:r>
            <a:r>
              <a:rPr lang="en-US" sz="2200" b="0" i="0" dirty="0">
                <a:solidFill>
                  <a:srgbClr val="404040"/>
                </a:solidFill>
                <a:effectLst/>
                <a:latin typeface="Spectral"/>
              </a:rPr>
              <a:t>This goes far beyond treating AI as a simple co-pilot, but as an extension of the human user, tailored to each individual. Finally, </a:t>
            </a:r>
            <a:r>
              <a:rPr lang="en-US" sz="2200" b="0" i="0" dirty="0">
                <a:solidFill>
                  <a:srgbClr val="00AA77"/>
                </a:solidFill>
                <a:effectLst/>
                <a:latin typeface="Spectral"/>
              </a:rPr>
              <a:t>we need AI that is not only safe in the narrow technical sense but ultimately beneficial for all humans, not just for companies like </a:t>
            </a:r>
            <a:r>
              <a:rPr lang="en-US" sz="2200" b="0" i="0" dirty="0" err="1">
                <a:solidFill>
                  <a:srgbClr val="00AA77"/>
                </a:solidFill>
                <a:effectLst/>
                <a:latin typeface="Spectral"/>
              </a:rPr>
              <a:t>OpenAI</a:t>
            </a:r>
            <a:r>
              <a:rPr lang="en-US" sz="2200" b="0" i="0" dirty="0">
                <a:solidFill>
                  <a:srgbClr val="00AA77"/>
                </a:solidFill>
                <a:effectLst/>
                <a:latin typeface="Spectral"/>
              </a:rPr>
              <a:t>, who control and monetize it.”</a:t>
            </a:r>
          </a:p>
          <a:p>
            <a:pPr marL="0" indent="0" algn="l">
              <a:buNone/>
            </a:pPr>
            <a:endParaRPr lang="en-US" sz="2200" dirty="0">
              <a:solidFill>
                <a:srgbClr val="404040"/>
              </a:solidFill>
              <a:latin typeface="Spectral"/>
            </a:endParaRPr>
          </a:p>
          <a:p>
            <a:pPr marL="0" indent="0" algn="l">
              <a:buNone/>
            </a:pPr>
            <a:r>
              <a:rPr lang="en-US" sz="2200" b="0" i="0" dirty="0">
                <a:solidFill>
                  <a:srgbClr val="404040"/>
                </a:solidFill>
                <a:effectLst/>
                <a:latin typeface="Spectral"/>
              </a:rPr>
              <a:t>						Jeremiah Wagstaff, “</a:t>
            </a:r>
            <a:r>
              <a:rPr lang="en-US" sz="2200" b="0" i="0" dirty="0" err="1">
                <a:solidFill>
                  <a:srgbClr val="404040"/>
                </a:solidFill>
                <a:effectLst/>
                <a:latin typeface="Spectral"/>
              </a:rPr>
              <a:t>Humaic</a:t>
            </a:r>
            <a:r>
              <a:rPr lang="en-US" sz="2200" b="0" i="0" dirty="0">
                <a:solidFill>
                  <a:srgbClr val="404040"/>
                </a:solidFill>
                <a:effectLst/>
                <a:latin typeface="Spectral"/>
              </a:rPr>
              <a:t> Intelligence”</a:t>
            </a:r>
          </a:p>
          <a:p>
            <a:pPr marL="0" indent="0">
              <a:buNone/>
            </a:pPr>
            <a:r>
              <a:rPr lang="en-US" sz="1400" dirty="0"/>
              <a:t>https://</a:t>
            </a:r>
            <a:r>
              <a:rPr lang="en-US" sz="1400" dirty="0" err="1"/>
              <a:t>jeremiahwagstaff.substack.com</a:t>
            </a:r>
            <a:r>
              <a:rPr lang="en-US" sz="1400" dirty="0"/>
              <a:t>/p/8a5b4589-7ae3-4c83-b97b-e20dd7e81cbd?nthPub=1071</a:t>
            </a:r>
            <a:br>
              <a:rPr lang="en-US" sz="2400" dirty="0"/>
            </a:br>
            <a:endParaRPr lang="en-US" sz="2400" dirty="0"/>
          </a:p>
        </p:txBody>
      </p:sp>
    </p:spTree>
    <p:extLst>
      <p:ext uri="{BB962C8B-B14F-4D97-AF65-F5344CB8AC3E}">
        <p14:creationId xmlns:p14="http://schemas.microsoft.com/office/powerpoint/2010/main" val="1701393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474C3-1EBC-B071-72CB-DE0341594C3A}"/>
              </a:ext>
            </a:extLst>
          </p:cNvPr>
          <p:cNvSpPr>
            <a:spLocks noGrp="1"/>
          </p:cNvSpPr>
          <p:nvPr>
            <p:ph type="title"/>
          </p:nvPr>
        </p:nvSpPr>
        <p:spPr>
          <a:xfrm>
            <a:off x="838200" y="810293"/>
            <a:ext cx="10515600" cy="1325563"/>
          </a:xfrm>
        </p:spPr>
        <p:txBody>
          <a:bodyPr/>
          <a:lstStyle/>
          <a:p>
            <a:r>
              <a:rPr lang="en-US" dirty="0"/>
              <a:t>Beneficial AI must be decentralized</a:t>
            </a:r>
          </a:p>
        </p:txBody>
      </p:sp>
      <p:sp>
        <p:nvSpPr>
          <p:cNvPr id="3" name="Content Placeholder 2">
            <a:extLst>
              <a:ext uri="{FF2B5EF4-FFF2-40B4-BE49-F238E27FC236}">
                <a16:creationId xmlns:a16="http://schemas.microsoft.com/office/drawing/2014/main" id="{9DDFCFE2-3164-8417-CA1C-BC17E2416931}"/>
              </a:ext>
            </a:extLst>
          </p:cNvPr>
          <p:cNvSpPr>
            <a:spLocks noGrp="1"/>
          </p:cNvSpPr>
          <p:nvPr>
            <p:ph idx="1"/>
          </p:nvPr>
        </p:nvSpPr>
        <p:spPr/>
        <p:txBody>
          <a:bodyPr/>
          <a:lstStyle/>
          <a:p>
            <a:pPr marL="0" indent="0">
              <a:buNone/>
            </a:pPr>
            <a:r>
              <a:rPr lang="en-US" sz="2600" dirty="0"/>
              <a:t>“</a:t>
            </a:r>
            <a:r>
              <a:rPr lang="en-US" sz="2600" b="0" i="0" dirty="0">
                <a:solidFill>
                  <a:srgbClr val="222222"/>
                </a:solidFill>
                <a:effectLst/>
                <a:latin typeface="Arial" panose="020B0604020202020204" pitchFamily="34" charset="0"/>
              </a:rPr>
              <a:t>If the exogenously supplied objective can be wrong, then it makes no sense for the machine to act as if it’s always correct. Hence my proposal for beneficial machines: machines whose machines can be expected to achieve </a:t>
            </a:r>
            <a:r>
              <a:rPr lang="en-US" sz="2600" b="0" i="1" dirty="0">
                <a:solidFill>
                  <a:srgbClr val="222222"/>
                </a:solidFill>
                <a:effectLst/>
                <a:latin typeface="Arial" panose="020B0604020202020204" pitchFamily="34" charset="0"/>
              </a:rPr>
              <a:t>our</a:t>
            </a:r>
            <a:r>
              <a:rPr lang="en-US" sz="2600" b="0" i="0" dirty="0">
                <a:solidFill>
                  <a:srgbClr val="222222"/>
                </a:solidFill>
                <a:effectLst/>
                <a:latin typeface="Arial" panose="020B0604020202020204" pitchFamily="34" charset="0"/>
              </a:rPr>
              <a:t> objectives. </a:t>
            </a:r>
            <a:r>
              <a:rPr lang="en-US" sz="2600" b="0" i="0" dirty="0">
                <a:solidFill>
                  <a:srgbClr val="00AA77"/>
                </a:solidFill>
                <a:effectLst/>
                <a:latin typeface="Arial" panose="020B0604020202020204" pitchFamily="34" charset="0"/>
              </a:rPr>
              <a:t>Because these objectives are in us, not in them, the machines will need to learn more about what we really want from the choices we make and how we make them. Machines designed in this way will defer to humans: they will will ask permission; they will act cautiously when guidance is unclear; and they will allow themselves to be switched off.”</a:t>
            </a:r>
          </a:p>
          <a:p>
            <a:pPr marL="0" indent="0">
              <a:buNone/>
            </a:pPr>
            <a:endParaRPr lang="en-US" sz="2600" dirty="0">
              <a:solidFill>
                <a:srgbClr val="222222"/>
              </a:solidFill>
              <a:latin typeface="Arial" panose="020B0604020202020204" pitchFamily="34" charset="0"/>
            </a:endParaRPr>
          </a:p>
          <a:p>
            <a:pPr marL="0" indent="0">
              <a:buNone/>
            </a:pPr>
            <a:r>
              <a:rPr lang="en-US" sz="2600" dirty="0">
                <a:solidFill>
                  <a:srgbClr val="222222"/>
                </a:solidFill>
                <a:latin typeface="Arial" panose="020B0604020202020204" pitchFamily="34" charset="0"/>
              </a:rPr>
              <a:t>				Stuart Russell, </a:t>
            </a:r>
            <a:r>
              <a:rPr lang="en-US" sz="2600" i="1" dirty="0">
                <a:solidFill>
                  <a:srgbClr val="222222"/>
                </a:solidFill>
                <a:latin typeface="Arial" panose="020B0604020202020204" pitchFamily="34" charset="0"/>
              </a:rPr>
              <a:t>Human Compatible</a:t>
            </a:r>
            <a:endParaRPr lang="en-US" sz="2600" dirty="0"/>
          </a:p>
        </p:txBody>
      </p:sp>
    </p:spTree>
    <p:extLst>
      <p:ext uri="{BB962C8B-B14F-4D97-AF65-F5344CB8AC3E}">
        <p14:creationId xmlns:p14="http://schemas.microsoft.com/office/powerpoint/2010/main" val="327439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A6C4-3126-C490-6229-E95BB4DAF2B0}"/>
              </a:ext>
            </a:extLst>
          </p:cNvPr>
          <p:cNvSpPr>
            <a:spLocks noGrp="1"/>
          </p:cNvSpPr>
          <p:nvPr>
            <p:ph type="title"/>
          </p:nvPr>
        </p:nvSpPr>
        <p:spPr>
          <a:xfrm>
            <a:off x="2679031" y="2681996"/>
            <a:ext cx="10515600" cy="1325563"/>
          </a:xfrm>
        </p:spPr>
        <p:txBody>
          <a:bodyPr/>
          <a:lstStyle/>
          <a:p>
            <a:r>
              <a:rPr lang="en-US" dirty="0"/>
              <a:t>We need strong markets </a:t>
            </a:r>
            <a:br>
              <a:rPr lang="en-US" dirty="0"/>
            </a:br>
            <a:r>
              <a:rPr lang="en-US" dirty="0"/>
              <a:t>AND strong government</a:t>
            </a:r>
          </a:p>
        </p:txBody>
      </p:sp>
    </p:spTree>
    <p:extLst>
      <p:ext uri="{BB962C8B-B14F-4D97-AF65-F5344CB8AC3E}">
        <p14:creationId xmlns:p14="http://schemas.microsoft.com/office/powerpoint/2010/main" val="1035006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CB0CFF-05A7-184E-5912-AB64B4D83D69}"/>
              </a:ext>
            </a:extLst>
          </p:cNvPr>
          <p:cNvSpPr>
            <a:spLocks noGrp="1"/>
          </p:cNvSpPr>
          <p:nvPr>
            <p:ph type="title"/>
          </p:nvPr>
        </p:nvSpPr>
        <p:spPr>
          <a:xfrm>
            <a:off x="838200" y="500062"/>
            <a:ext cx="10515600" cy="1325563"/>
          </a:xfrm>
        </p:spPr>
        <p:txBody>
          <a:bodyPr/>
          <a:lstStyle/>
          <a:p>
            <a:r>
              <a:rPr lang="en-US" sz="4400" dirty="0">
                <a:latin typeface="+mn-lt"/>
                <a:ea typeface="ヒラギノ角ゴ ProN W6" charset="0"/>
                <a:cs typeface="ヒラギノ角ゴ ProN W6" charset="0"/>
              </a:rPr>
              <a:t>Because there are a lot of problems</a:t>
            </a:r>
            <a:br>
              <a:rPr lang="en-US" sz="4400" dirty="0">
                <a:latin typeface="+mn-lt"/>
                <a:ea typeface="ヒラギノ角ゴ ProN W6" charset="0"/>
                <a:cs typeface="ヒラギノ角ゴ ProN W6" charset="0"/>
              </a:rPr>
            </a:br>
            <a:r>
              <a:rPr lang="en-US" sz="4400" dirty="0">
                <a:latin typeface="+mn-lt"/>
                <a:ea typeface="ヒラギノ角ゴ ProN W6" charset="0"/>
                <a:cs typeface="ヒラギノ角ゴ ProN W6" charset="0"/>
              </a:rPr>
              <a:t>still to be solved</a:t>
            </a:r>
            <a:endParaRPr lang="en-US" dirty="0"/>
          </a:p>
        </p:txBody>
      </p:sp>
      <p:sp>
        <p:nvSpPr>
          <p:cNvPr id="5" name="Content Placeholder 4">
            <a:extLst>
              <a:ext uri="{FF2B5EF4-FFF2-40B4-BE49-F238E27FC236}">
                <a16:creationId xmlns:a16="http://schemas.microsoft.com/office/drawing/2014/main" id="{4C8B5BAB-2EA6-EF04-8CDC-194C26666CDA}"/>
              </a:ext>
            </a:extLst>
          </p:cNvPr>
          <p:cNvSpPr>
            <a:spLocks noGrp="1"/>
          </p:cNvSpPr>
          <p:nvPr>
            <p:ph idx="1"/>
          </p:nvPr>
        </p:nvSpPr>
        <p:spPr/>
        <p:txBody>
          <a:bodyPr/>
          <a:lstStyle/>
          <a:p>
            <a:pPr marL="0" indent="0" algn="ctr">
              <a:lnSpc>
                <a:spcPct val="100000"/>
              </a:lnSpc>
              <a:spcBef>
                <a:spcPts val="0"/>
              </a:spcBef>
              <a:buNone/>
            </a:pPr>
            <a:r>
              <a:rPr lang="en-US" dirty="0">
                <a:ea typeface="ヒラギノ角ゴ ProN W6" charset="0"/>
                <a:cs typeface="ヒラギノ角ゴ ProN W6" charset="0"/>
              </a:rPr>
              <a:t>Dealing with climate change</a:t>
            </a:r>
            <a:br>
              <a:rPr lang="en-US" dirty="0">
                <a:ea typeface="ヒラギノ角ゴ ProN W6" charset="0"/>
                <a:cs typeface="ヒラギノ角ゴ ProN W6" charset="0"/>
              </a:rPr>
            </a:br>
            <a:r>
              <a:rPr lang="en-US" dirty="0">
                <a:ea typeface="ヒラギノ角ゴ ProN W6" charset="0"/>
                <a:cs typeface="ヒラギノ角ゴ ProN W6" charset="0"/>
              </a:rPr>
              <a:t>Rebuilding our infrastructure</a:t>
            </a:r>
            <a:br>
              <a:rPr lang="en-US" dirty="0">
                <a:ea typeface="ヒラギノ角ゴ ProN W6" charset="0"/>
                <a:cs typeface="ヒラギノ角ゴ ProN W6" charset="0"/>
              </a:rPr>
            </a:br>
            <a:r>
              <a:rPr lang="en-US" dirty="0">
                <a:ea typeface="ヒラギノ角ゴ ProN W6" charset="0"/>
                <a:cs typeface="ヒラギノ角ゴ ProN W6" charset="0"/>
              </a:rPr>
              <a:t>Feeding the world</a:t>
            </a:r>
            <a:br>
              <a:rPr lang="en-US" dirty="0">
                <a:ea typeface="ヒラギノ角ゴ ProN W6" charset="0"/>
                <a:cs typeface="ヒラギノ角ゴ ProN W6" charset="0"/>
              </a:rPr>
            </a:br>
            <a:r>
              <a:rPr lang="en-US" dirty="0">
                <a:ea typeface="ヒラギノ角ゴ ProN W6" charset="0"/>
                <a:cs typeface="ヒラギノ角ゴ ProN W6" charset="0"/>
              </a:rPr>
              <a:t>Ending disease</a:t>
            </a:r>
            <a:br>
              <a:rPr lang="en-US" dirty="0">
                <a:ea typeface="ヒラギノ角ゴ ProN W6" charset="0"/>
                <a:cs typeface="ヒラギノ角ゴ ProN W6" charset="0"/>
              </a:rPr>
            </a:br>
            <a:r>
              <a:rPr lang="en-US" dirty="0">
                <a:ea typeface="ヒラギノ角ゴ ProN W6" charset="0"/>
                <a:cs typeface="ヒラギノ角ゴ ProN W6" charset="0"/>
              </a:rPr>
              <a:t>Resettling refugees</a:t>
            </a:r>
          </a:p>
          <a:p>
            <a:pPr marL="0" indent="0" algn="ctr">
              <a:lnSpc>
                <a:spcPct val="100000"/>
              </a:lnSpc>
              <a:spcBef>
                <a:spcPts val="0"/>
              </a:spcBef>
              <a:buNone/>
            </a:pPr>
            <a:r>
              <a:rPr lang="en-US" dirty="0">
                <a:ea typeface="ヒラギノ角ゴ ProN W6" charset="0"/>
                <a:cs typeface="ヒラギノ角ゴ ProN W6" charset="0"/>
              </a:rPr>
              <a:t>Ensuring that AI serves all, not just the few</a:t>
            </a:r>
          </a:p>
          <a:p>
            <a:pPr marL="0" indent="0" algn="ctr">
              <a:lnSpc>
                <a:spcPct val="100000"/>
              </a:lnSpc>
              <a:spcBef>
                <a:spcPts val="0"/>
              </a:spcBef>
              <a:buNone/>
            </a:pPr>
            <a:r>
              <a:rPr lang="en-US" dirty="0">
                <a:ea typeface="ヒラギノ角ゴ ProN W6" charset="0"/>
                <a:cs typeface="ヒラギノ角ゴ ProN W6" charset="0"/>
              </a:rPr>
              <a:t>Rooting out the bias in our society that AI reveals to us</a:t>
            </a:r>
            <a:br>
              <a:rPr lang="en-US" dirty="0">
                <a:ea typeface="ヒラギノ角ゴ ProN W6" charset="0"/>
                <a:cs typeface="ヒラギノ角ゴ ProN W6" charset="0"/>
              </a:rPr>
            </a:br>
            <a:r>
              <a:rPr lang="en-US" dirty="0">
                <a:ea typeface="ヒラギノ角ゴ ProN W6" charset="0"/>
                <a:cs typeface="ヒラギノ角ゴ ProN W6" charset="0"/>
              </a:rPr>
              <a:t>Caring for each other</a:t>
            </a:r>
            <a:br>
              <a:rPr lang="en-US" dirty="0">
                <a:ea typeface="ヒラギノ角ゴ ProN W6" charset="0"/>
                <a:cs typeface="ヒラギノ角ゴ ProN W6" charset="0"/>
              </a:rPr>
            </a:br>
            <a:r>
              <a:rPr lang="en-US" dirty="0">
                <a:ea typeface="ヒラギノ角ゴ ProN W6" charset="0"/>
                <a:cs typeface="ヒラギノ角ゴ ProN W6" charset="0"/>
              </a:rPr>
              <a:t>Educating the next generation</a:t>
            </a:r>
            <a:br>
              <a:rPr lang="en-US" dirty="0">
                <a:ea typeface="ヒラギノ角ゴ ProN W6" charset="0"/>
                <a:cs typeface="ヒラギノ角ゴ ProN W6" charset="0"/>
              </a:rPr>
            </a:br>
            <a:r>
              <a:rPr lang="en-US" dirty="0">
                <a:ea typeface="ヒラギノ角ゴ ProN W6" charset="0"/>
                <a:cs typeface="ヒラギノ角ゴ ProN W6" charset="0"/>
              </a:rPr>
              <a:t>Enjoying the fruits of shared prosperity</a:t>
            </a:r>
          </a:p>
          <a:p>
            <a:pPr marL="0" indent="0">
              <a:buNone/>
            </a:pPr>
            <a:endParaRPr lang="en-US" dirty="0">
              <a:latin typeface="Arial" charset="0"/>
              <a:ea typeface="ヒラギノ角ゴ ProN W6" charset="0"/>
              <a:cs typeface="ヒラギノ角ゴ ProN W6" charset="0"/>
            </a:endParaRPr>
          </a:p>
          <a:p>
            <a:pPr marL="0" indent="0">
              <a:buNone/>
            </a:pPr>
            <a:endParaRPr lang="en-US" dirty="0">
              <a:latin typeface="Arial" charset="0"/>
              <a:ea typeface="ヒラギノ角ゴ ProN W6" charset="0"/>
              <a:cs typeface="ヒラギノ角ゴ ProN W6" charset="0"/>
            </a:endParaRPr>
          </a:p>
        </p:txBody>
      </p:sp>
    </p:spTree>
    <p:extLst>
      <p:ext uri="{BB962C8B-B14F-4D97-AF65-F5344CB8AC3E}">
        <p14:creationId xmlns:p14="http://schemas.microsoft.com/office/powerpoint/2010/main" val="1180539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hape 246"/>
          <p:cNvSpPr>
            <a:spLocks noGrp="1"/>
          </p:cNvSpPr>
          <p:nvPr>
            <p:ph type="title"/>
          </p:nvPr>
        </p:nvSpPr>
        <p:spPr>
          <a:xfrm>
            <a:off x="97091" y="533073"/>
            <a:ext cx="10363200" cy="1498600"/>
          </a:xfrm>
        </p:spPr>
        <p:txBody>
          <a:bodyPr/>
          <a:lstStyle/>
          <a:p>
            <a:endParaRPr lang="en-US" sz="4000" dirty="0">
              <a:latin typeface="+mn-lt"/>
              <a:ea typeface="ヒラギノ角ゴ ProN W6" charset="0"/>
              <a:cs typeface="ヒラギノ角ゴ ProN W6" charset="0"/>
            </a:endParaRPr>
          </a:p>
        </p:txBody>
      </p:sp>
      <p:pic>
        <p:nvPicPr>
          <p:cNvPr id="138243" name="image2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8525" y="1797844"/>
            <a:ext cx="6083300" cy="3421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138244" name="Shape 249"/>
          <p:cNvSpPr>
            <a:spLocks noChangeArrowheads="1"/>
          </p:cNvSpPr>
          <p:nvPr/>
        </p:nvSpPr>
        <p:spPr bwMode="auto">
          <a:xfrm>
            <a:off x="1272382" y="5477397"/>
            <a:ext cx="1479570" cy="384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C572A759-6A51-4108-AA02-DFA0A04FC94B}">
              <ma14:wrappingTextBoxFlag xmlns:ma14="http://schemas.microsoft.com/office/mac/drawingml/2011/main" xmlns="" val="1"/>
            </a:ext>
          </a:extLst>
        </p:spPr>
        <p:txBody>
          <a:bodyPr wrap="none" lIns="38099" tIns="38099" rIns="38099" bIns="38099" anchor="ctr">
            <a:spAutoFit/>
          </a:bodyPr>
          <a:lstStyle/>
          <a:p>
            <a:r>
              <a:rPr lang="en-US" sz="2000" dirty="0"/>
              <a:t>Nick </a:t>
            </a:r>
            <a:r>
              <a:rPr lang="en-US" sz="2000" dirty="0" err="1"/>
              <a:t>Hanauer</a:t>
            </a:r>
            <a:endParaRPr lang="en-US" sz="2000" dirty="0"/>
          </a:p>
        </p:txBody>
      </p:sp>
      <p:sp>
        <p:nvSpPr>
          <p:cNvPr id="5" name="TextBox 4">
            <a:extLst>
              <a:ext uri="{FF2B5EF4-FFF2-40B4-BE49-F238E27FC236}">
                <a16:creationId xmlns:a16="http://schemas.microsoft.com/office/drawing/2014/main" id="{67DED5B6-77D5-722F-FD5A-5801A3AF07E7}"/>
              </a:ext>
            </a:extLst>
          </p:cNvPr>
          <p:cNvSpPr txBox="1"/>
          <p:nvPr/>
        </p:nvSpPr>
        <p:spPr>
          <a:xfrm>
            <a:off x="6064753" y="1390447"/>
            <a:ext cx="5232900" cy="3970318"/>
          </a:xfrm>
          <a:prstGeom prst="rect">
            <a:avLst/>
          </a:prstGeom>
          <a:noFill/>
        </p:spPr>
        <p:txBody>
          <a:bodyPr wrap="square">
            <a:spAutoFit/>
          </a:bodyPr>
          <a:lstStyle/>
          <a:p>
            <a:r>
              <a:rPr lang="en-US" dirty="0"/>
              <a:t> </a:t>
            </a:r>
            <a:r>
              <a:rPr lang="en-US" sz="3600" dirty="0"/>
              <a:t>“Prosperity in human societies is best understood as the accumulation of solutions to human problems. We won’t run out of work until we run out of problems.”</a:t>
            </a:r>
          </a:p>
        </p:txBody>
      </p:sp>
    </p:spTree>
    <p:extLst>
      <p:ext uri="{BB962C8B-B14F-4D97-AF65-F5344CB8AC3E}">
        <p14:creationId xmlns:p14="http://schemas.microsoft.com/office/powerpoint/2010/main" val="314400263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sted-image.tiff"/>
          <p:cNvPicPr>
            <a:picLocks noChangeAspect="1"/>
          </p:cNvPicPr>
          <p:nvPr/>
        </p:nvPicPr>
        <p:blipFill rotWithShape="1">
          <a:blip r:embed="rId3"/>
          <a:srcRect l="2094" t="1432" r="2340" b="8704"/>
          <a:stretch/>
        </p:blipFill>
        <p:spPr>
          <a:xfrm>
            <a:off x="4673600" y="537109"/>
            <a:ext cx="6350000" cy="5330292"/>
          </a:xfrm>
          <a:prstGeom prst="rect">
            <a:avLst/>
          </a:prstGeom>
          <a:ln w="12700"/>
        </p:spPr>
      </p:pic>
      <p:sp>
        <p:nvSpPr>
          <p:cNvPr id="8" name="TextBox 7">
            <a:extLst>
              <a:ext uri="{FF2B5EF4-FFF2-40B4-BE49-F238E27FC236}">
                <a16:creationId xmlns:a16="http://schemas.microsoft.com/office/drawing/2014/main" id="{422D7FFB-0BB2-B619-E06E-178398521333}"/>
              </a:ext>
            </a:extLst>
          </p:cNvPr>
          <p:cNvSpPr txBox="1"/>
          <p:nvPr/>
        </p:nvSpPr>
        <p:spPr>
          <a:xfrm>
            <a:off x="203200" y="889000"/>
            <a:ext cx="4368800" cy="5838393"/>
          </a:xfrm>
          <a:prstGeom prst="rect">
            <a:avLst/>
          </a:prstGeom>
          <a:noFill/>
        </p:spPr>
        <p:txBody>
          <a:bodyPr wrap="square" rtlCol="0">
            <a:spAutoFit/>
          </a:bodyPr>
          <a:lstStyle/>
          <a:p>
            <a:pPr marL="152396" indent="-152396" defTabSz="914377">
              <a:defRPr sz="1800">
                <a:solidFill>
                  <a:srgbClr val="33333C"/>
                </a:solidFill>
                <a:uFillTx/>
                <a:latin typeface="Helvetica"/>
                <a:ea typeface="Helvetica"/>
                <a:cs typeface="Helvetica"/>
                <a:sym typeface="Helvetica"/>
              </a:defRPr>
            </a:pPr>
            <a:r>
              <a:rPr lang="en-US" sz="2667" dirty="0">
                <a:latin typeface="Calibri"/>
                <a:cs typeface="Calibri"/>
              </a:rPr>
              <a:t>“	The New Deal’s Reconstruction Finance Corporation helped light up America — moving it from </a:t>
            </a:r>
            <a:br>
              <a:rPr lang="en-US" sz="2667" dirty="0">
                <a:latin typeface="Calibri"/>
                <a:cs typeface="Calibri"/>
              </a:rPr>
            </a:br>
            <a:r>
              <a:rPr lang="en-US" sz="2667" dirty="0">
                <a:latin typeface="Calibri"/>
                <a:cs typeface="Calibri"/>
              </a:rPr>
              <a:t>10 percent of homes having electricity in 1930 to more than 60 percent a decade later. [We] utterly transform[ed] the economy in about five years, by using idle capital.”</a:t>
            </a:r>
          </a:p>
          <a:p>
            <a:pPr marL="152396" indent="-152396" defTabSz="914377">
              <a:defRPr sz="1800">
                <a:solidFill>
                  <a:srgbClr val="33333C"/>
                </a:solidFill>
                <a:uFillTx/>
                <a:latin typeface="Helvetica"/>
                <a:ea typeface="Helvetica"/>
                <a:cs typeface="Helvetica"/>
                <a:sym typeface="Helvetica"/>
              </a:defRPr>
            </a:pPr>
            <a:endParaRPr lang="en-US" sz="2667" dirty="0">
              <a:latin typeface="Calibri"/>
              <a:cs typeface="Calibri"/>
            </a:endParaRPr>
          </a:p>
          <a:p>
            <a:pPr marL="152396" indent="-152396" defTabSz="914377">
              <a:defRPr sz="1800">
                <a:solidFill>
                  <a:srgbClr val="33333C"/>
                </a:solidFill>
                <a:uFillTx/>
                <a:latin typeface="Helvetica"/>
                <a:ea typeface="Helvetica"/>
                <a:cs typeface="Helvetica"/>
                <a:sym typeface="Helvetica"/>
              </a:defRPr>
            </a:pPr>
            <a:r>
              <a:rPr lang="en-US" sz="2667" dirty="0">
                <a:latin typeface="Calibri"/>
                <a:cs typeface="Calibri"/>
              </a:rPr>
              <a:t>		Louis Hyman, </a:t>
            </a:r>
            <a:r>
              <a:rPr lang="en-US" sz="2667" i="1" dirty="0">
                <a:latin typeface="Calibri"/>
                <a:cs typeface="Calibri"/>
              </a:rPr>
              <a:t>Borrow</a:t>
            </a:r>
            <a:endParaRPr lang="en-US" sz="2667" dirty="0">
              <a:latin typeface="Calibri"/>
              <a:cs typeface="Calibri"/>
            </a:endParaRPr>
          </a:p>
          <a:p>
            <a:pPr algn="r" defTabSz="914377">
              <a:defRPr sz="1800">
                <a:solidFill>
                  <a:srgbClr val="33333C"/>
                </a:solidFill>
                <a:uFillTx/>
                <a:latin typeface="Helvetica"/>
                <a:ea typeface="Helvetica"/>
                <a:cs typeface="Helvetica"/>
                <a:sym typeface="Helvetica"/>
              </a:defRPr>
            </a:pPr>
            <a:r>
              <a:rPr lang="en-US" sz="2667" i="1" dirty="0">
                <a:solidFill>
                  <a:srgbClr val="FFFFFF"/>
                </a:solidFill>
                <a:latin typeface="Calibri"/>
                <a:cs typeface="Calibri"/>
              </a:rPr>
              <a:t>Bo</a:t>
            </a:r>
            <a:r>
              <a:rPr lang="en-US" sz="2667" dirty="0">
                <a:solidFill>
                  <a:srgbClr val="FFFFFF"/>
                </a:solidFill>
                <a:latin typeface="Calibri"/>
                <a:cs typeface="Calibri"/>
              </a:rPr>
              <a:t>–Louis </a:t>
            </a:r>
            <a:r>
              <a:rPr lang="en-US" sz="2667" dirty="0" err="1">
                <a:solidFill>
                  <a:srgbClr val="FFFFFF"/>
                </a:solidFill>
                <a:latin typeface="Calibri"/>
                <a:cs typeface="Calibri"/>
              </a:rPr>
              <a:t>Hyma</a:t>
            </a:r>
            <a:endParaRPr lang="en-US" sz="2667" dirty="0">
              <a:solidFill>
                <a:srgbClr val="FFFFFF"/>
              </a:solidFill>
              <a:latin typeface="Calibri"/>
              <a:cs typeface="Calibri"/>
            </a:endParaRPr>
          </a:p>
        </p:txBody>
      </p:sp>
    </p:spTree>
    <p:extLst>
      <p:ext uri="{BB962C8B-B14F-4D97-AF65-F5344CB8AC3E}">
        <p14:creationId xmlns:p14="http://schemas.microsoft.com/office/powerpoint/2010/main" val="3425617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058AAA-34C1-3757-5707-F62F7AA4B4EB}"/>
              </a:ext>
            </a:extLst>
          </p:cNvPr>
          <p:cNvSpPr>
            <a:spLocks noGrp="1"/>
          </p:cNvSpPr>
          <p:nvPr>
            <p:ph type="title"/>
          </p:nvPr>
        </p:nvSpPr>
        <p:spPr/>
        <p:txBody>
          <a:bodyPr/>
          <a:lstStyle/>
          <a:p>
            <a:br>
              <a:rPr lang="en-US" dirty="0"/>
            </a:br>
            <a:r>
              <a:rPr lang="en-US" dirty="0"/>
              <a:t>Jacob Wrestling with the Angel</a:t>
            </a:r>
          </a:p>
        </p:txBody>
      </p:sp>
      <p:pic>
        <p:nvPicPr>
          <p:cNvPr id="5" name="Content Placeholder 4">
            <a:extLst>
              <a:ext uri="{FF2B5EF4-FFF2-40B4-BE49-F238E27FC236}">
                <a16:creationId xmlns:a16="http://schemas.microsoft.com/office/drawing/2014/main" id="{D82F8D31-CE39-72C0-C4F1-A302898224FD}"/>
              </a:ext>
            </a:extLst>
          </p:cNvPr>
          <p:cNvPicPr>
            <a:picLocks noGrp="1" noChangeAspect="1"/>
          </p:cNvPicPr>
          <p:nvPr>
            <p:ph sz="half" idx="1"/>
          </p:nvPr>
        </p:nvPicPr>
        <p:blipFill>
          <a:blip r:embed="rId3"/>
          <a:stretch>
            <a:fillRect/>
          </a:stretch>
        </p:blipFill>
        <p:spPr>
          <a:xfrm>
            <a:off x="838200" y="1825625"/>
            <a:ext cx="4417554" cy="4351338"/>
          </a:xfrm>
        </p:spPr>
      </p:pic>
      <p:sp>
        <p:nvSpPr>
          <p:cNvPr id="7" name="Content Placeholder 6">
            <a:extLst>
              <a:ext uri="{FF2B5EF4-FFF2-40B4-BE49-F238E27FC236}">
                <a16:creationId xmlns:a16="http://schemas.microsoft.com/office/drawing/2014/main" id="{C4215328-FE91-3C51-3023-33FC2CEC0CF4}"/>
              </a:ext>
            </a:extLst>
          </p:cNvPr>
          <p:cNvSpPr>
            <a:spLocks noGrp="1"/>
          </p:cNvSpPr>
          <p:nvPr>
            <p:ph sz="half" idx="2"/>
          </p:nvPr>
        </p:nvSpPr>
        <p:spPr>
          <a:xfrm>
            <a:off x="5438274" y="1825625"/>
            <a:ext cx="6112042" cy="4351338"/>
          </a:xfrm>
        </p:spPr>
        <p:txBody>
          <a:bodyPr/>
          <a:lstStyle/>
          <a:p>
            <a:pPr marL="0" indent="0">
              <a:buNone/>
            </a:pPr>
            <a:endParaRPr lang="en-US" dirty="0"/>
          </a:p>
          <a:p>
            <a:pPr marL="0" indent="0">
              <a:buNone/>
            </a:pPr>
            <a:r>
              <a:rPr lang="en-US" dirty="0"/>
              <a:t>“What we fight with is so small,</a:t>
            </a:r>
          </a:p>
          <a:p>
            <a:pPr marL="0" indent="0">
              <a:buNone/>
            </a:pPr>
            <a:r>
              <a:rPr lang="en-US" dirty="0"/>
              <a:t>And when we win, it makes us small.”</a:t>
            </a:r>
          </a:p>
          <a:p>
            <a:pPr marL="0" indent="0">
              <a:buNone/>
            </a:pPr>
            <a:endParaRPr lang="en-US" dirty="0"/>
          </a:p>
          <a:p>
            <a:pPr marL="0" indent="0">
              <a:buNone/>
            </a:pPr>
            <a:r>
              <a:rPr lang="en-US" dirty="0"/>
              <a:t>Rainer Maria Rilke, “The Man Watching”</a:t>
            </a:r>
          </a:p>
          <a:p>
            <a:pPr marL="0" indent="0">
              <a:buNone/>
            </a:pPr>
            <a:endParaRPr lang="en-US" dirty="0"/>
          </a:p>
          <a:p>
            <a:pPr marL="0" indent="0">
              <a:buNone/>
            </a:pPr>
            <a:r>
              <a:rPr lang="en-US" dirty="0"/>
              <a:t>Painting by Eugene Delacroix</a:t>
            </a:r>
          </a:p>
        </p:txBody>
      </p:sp>
    </p:spTree>
    <p:extLst>
      <p:ext uri="{BB962C8B-B14F-4D97-AF65-F5344CB8AC3E}">
        <p14:creationId xmlns:p14="http://schemas.microsoft.com/office/powerpoint/2010/main" val="136682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C0A64-38E8-C0D1-3232-2F3F9A4E2D02}"/>
              </a:ext>
            </a:extLst>
          </p:cNvPr>
          <p:cNvSpPr>
            <a:spLocks noGrp="1"/>
          </p:cNvSpPr>
          <p:nvPr>
            <p:ph type="title"/>
          </p:nvPr>
        </p:nvSpPr>
        <p:spPr>
          <a:xfrm>
            <a:off x="838200" y="500062"/>
            <a:ext cx="10515600" cy="1325563"/>
          </a:xfrm>
        </p:spPr>
        <p:txBody>
          <a:bodyPr/>
          <a:lstStyle/>
          <a:p>
            <a:r>
              <a:rPr lang="en-US" sz="4000" dirty="0"/>
              <a:t>GPT4’s rendition of the battle we face, in the style of Delacroix’s “Jacob Wrestling with the Angel”</a:t>
            </a:r>
          </a:p>
        </p:txBody>
      </p:sp>
      <p:sp>
        <p:nvSpPr>
          <p:cNvPr id="9" name="Content Placeholder 8">
            <a:extLst>
              <a:ext uri="{FF2B5EF4-FFF2-40B4-BE49-F238E27FC236}">
                <a16:creationId xmlns:a16="http://schemas.microsoft.com/office/drawing/2014/main" id="{7328000B-7814-750B-8DF1-DA76089AD78E}"/>
              </a:ext>
            </a:extLst>
          </p:cNvPr>
          <p:cNvSpPr>
            <a:spLocks noGrp="1"/>
          </p:cNvSpPr>
          <p:nvPr>
            <p:ph idx="1"/>
          </p:nvPr>
        </p:nvSpPr>
        <p:spPr>
          <a:xfrm>
            <a:off x="5716823" y="1825625"/>
            <a:ext cx="5832764" cy="4873481"/>
          </a:xfrm>
        </p:spPr>
        <p:txBody>
          <a:bodyPr/>
          <a:lstStyle/>
          <a:p>
            <a:pPr algn="l"/>
            <a:r>
              <a:rPr lang="en-US" sz="2000" b="1" i="0" dirty="0" err="1">
                <a:solidFill>
                  <a:srgbClr val="0F0F0F"/>
                </a:solidFill>
                <a:effectLst/>
                <a:latin typeface="Söhne"/>
              </a:rPr>
              <a:t>ChatGPT</a:t>
            </a:r>
            <a:r>
              <a:rPr lang="en-US" sz="2000" b="1" dirty="0">
                <a:solidFill>
                  <a:srgbClr val="0F0F0F"/>
                </a:solidFill>
                <a:latin typeface="Söhne"/>
              </a:rPr>
              <a:t> </a:t>
            </a:r>
            <a:r>
              <a:rPr lang="en-US" sz="2000" b="0" i="0" dirty="0">
                <a:solidFill>
                  <a:srgbClr val="0F0F0F"/>
                </a:solidFill>
                <a:effectLst/>
                <a:latin typeface="Söhne"/>
              </a:rPr>
              <a:t>To comply with the policy regarding the creation of images in the style of artists whose latest work was created after 1912, I will create an image that evokes a similar feel to Delacroix's work without directly copying his style.</a:t>
            </a:r>
          </a:p>
          <a:p>
            <a:pPr algn="l"/>
            <a:r>
              <a:rPr lang="en-US" sz="2000" b="1" i="0" dirty="0">
                <a:solidFill>
                  <a:srgbClr val="0F0F0F"/>
                </a:solidFill>
                <a:effectLst/>
                <a:latin typeface="Söhne"/>
              </a:rPr>
              <a:t>Me </a:t>
            </a:r>
            <a:r>
              <a:rPr lang="en-US" sz="2000" b="0" i="0" dirty="0">
                <a:solidFill>
                  <a:srgbClr val="0F0F0F"/>
                </a:solidFill>
                <a:effectLst/>
                <a:latin typeface="Söhne"/>
              </a:rPr>
              <a:t>Delacroix's painting "Jacob Wrestling with the Angel" was painted in 1850, so it is not protected by copyright. Can you generate a version of that painting that shows the angel wrestling with a devil?</a:t>
            </a:r>
          </a:p>
          <a:p>
            <a:pPr algn="l"/>
            <a:r>
              <a:rPr lang="en-US" sz="2000" b="1" i="0" dirty="0" err="1">
                <a:solidFill>
                  <a:srgbClr val="0F0F0F"/>
                </a:solidFill>
                <a:effectLst/>
                <a:latin typeface="Söhne"/>
              </a:rPr>
              <a:t>ChatGPT</a:t>
            </a:r>
            <a:r>
              <a:rPr lang="en-US" sz="2000" b="1" dirty="0">
                <a:solidFill>
                  <a:srgbClr val="0F0F0F"/>
                </a:solidFill>
                <a:latin typeface="Söhne"/>
              </a:rPr>
              <a:t> </a:t>
            </a:r>
            <a:r>
              <a:rPr lang="en-US" sz="2000" b="0" i="0" dirty="0">
                <a:solidFill>
                  <a:srgbClr val="0F0F0F"/>
                </a:solidFill>
                <a:effectLst/>
                <a:latin typeface="Söhne"/>
              </a:rPr>
              <a:t>I appreciate the clarification about the copyright status of Delacroix's "Jacob Wrestling with the Angel." With that in mind, let's proceed to create a new image that depicts an angel wrestling with a devil, inspired by the expressive and dramatic qualities of Delacroix's 1850 painting. I'll generate this image now.</a:t>
            </a:r>
          </a:p>
          <a:p>
            <a:pPr algn="l"/>
            <a:endParaRPr lang="en-US" sz="2000" b="1" i="0" dirty="0">
              <a:solidFill>
                <a:srgbClr val="0F0F0F"/>
              </a:solidFill>
              <a:effectLst/>
              <a:latin typeface="Söhne"/>
            </a:endParaRPr>
          </a:p>
          <a:p>
            <a:pPr algn="l"/>
            <a:endParaRPr lang="en-US" sz="2000" b="1" i="0" dirty="0">
              <a:solidFill>
                <a:srgbClr val="0F0F0F"/>
              </a:solidFill>
              <a:effectLst/>
              <a:latin typeface="Söhne"/>
            </a:endParaRPr>
          </a:p>
          <a:p>
            <a:pPr algn="l"/>
            <a:endParaRPr lang="en-US" sz="2000" b="0" i="0" dirty="0">
              <a:solidFill>
                <a:srgbClr val="0F0F0F"/>
              </a:solidFill>
              <a:effectLst/>
              <a:latin typeface="Söhne"/>
            </a:endParaRPr>
          </a:p>
          <a:p>
            <a:endParaRPr lang="en-US" sz="2000" dirty="0"/>
          </a:p>
        </p:txBody>
      </p:sp>
      <p:pic>
        <p:nvPicPr>
          <p:cNvPr id="3" name="Picture 2">
            <a:extLst>
              <a:ext uri="{FF2B5EF4-FFF2-40B4-BE49-F238E27FC236}">
                <a16:creationId xmlns:a16="http://schemas.microsoft.com/office/drawing/2014/main" id="{92687D06-5A2F-9087-B94C-775C434ACFB4}"/>
              </a:ext>
            </a:extLst>
          </p:cNvPr>
          <p:cNvPicPr>
            <a:picLocks noChangeAspect="1"/>
          </p:cNvPicPr>
          <p:nvPr/>
        </p:nvPicPr>
        <p:blipFill>
          <a:blip r:embed="rId3"/>
          <a:stretch>
            <a:fillRect/>
          </a:stretch>
        </p:blipFill>
        <p:spPr>
          <a:xfrm>
            <a:off x="994611" y="1937587"/>
            <a:ext cx="4351338" cy="4351338"/>
          </a:xfrm>
          <a:prstGeom prst="rect">
            <a:avLst/>
          </a:prstGeom>
        </p:spPr>
      </p:pic>
    </p:spTree>
    <p:extLst>
      <p:ext uri="{BB962C8B-B14F-4D97-AF65-F5344CB8AC3E}">
        <p14:creationId xmlns:p14="http://schemas.microsoft.com/office/powerpoint/2010/main" val="2673428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CB0CFF-05A7-184E-5912-AB64B4D83D69}"/>
              </a:ext>
            </a:extLst>
          </p:cNvPr>
          <p:cNvSpPr>
            <a:spLocks noGrp="1"/>
          </p:cNvSpPr>
          <p:nvPr>
            <p:ph type="title"/>
          </p:nvPr>
        </p:nvSpPr>
        <p:spPr>
          <a:xfrm>
            <a:off x="838200" y="681037"/>
            <a:ext cx="10515600" cy="1325563"/>
          </a:xfrm>
        </p:spPr>
        <p:txBody>
          <a:bodyPr/>
          <a:lstStyle/>
          <a:p>
            <a:r>
              <a:rPr lang="en-US" dirty="0"/>
              <a:t>These are not small things</a:t>
            </a:r>
          </a:p>
        </p:txBody>
      </p:sp>
      <p:sp>
        <p:nvSpPr>
          <p:cNvPr id="5" name="Content Placeholder 4">
            <a:extLst>
              <a:ext uri="{FF2B5EF4-FFF2-40B4-BE49-F238E27FC236}">
                <a16:creationId xmlns:a16="http://schemas.microsoft.com/office/drawing/2014/main" id="{4C8B5BAB-2EA6-EF04-8CDC-194C26666CDA}"/>
              </a:ext>
            </a:extLst>
          </p:cNvPr>
          <p:cNvSpPr>
            <a:spLocks noGrp="1"/>
          </p:cNvSpPr>
          <p:nvPr>
            <p:ph idx="1"/>
          </p:nvPr>
        </p:nvSpPr>
        <p:spPr/>
        <p:txBody>
          <a:bodyPr/>
          <a:lstStyle/>
          <a:p>
            <a:pPr marL="0" indent="0" algn="ctr">
              <a:lnSpc>
                <a:spcPct val="100000"/>
              </a:lnSpc>
              <a:spcBef>
                <a:spcPts val="0"/>
              </a:spcBef>
              <a:buNone/>
            </a:pPr>
            <a:r>
              <a:rPr lang="en-US" dirty="0">
                <a:ea typeface="ヒラギノ角ゴ ProN W6" charset="0"/>
                <a:cs typeface="ヒラギノ角ゴ ProN W6" charset="0"/>
              </a:rPr>
              <a:t>Dealing with climate change</a:t>
            </a:r>
            <a:br>
              <a:rPr lang="en-US" dirty="0">
                <a:ea typeface="ヒラギノ角ゴ ProN W6" charset="0"/>
                <a:cs typeface="ヒラギノ角ゴ ProN W6" charset="0"/>
              </a:rPr>
            </a:br>
            <a:r>
              <a:rPr lang="en-US" dirty="0">
                <a:ea typeface="ヒラギノ角ゴ ProN W6" charset="0"/>
                <a:cs typeface="ヒラギノ角ゴ ProN W6" charset="0"/>
              </a:rPr>
              <a:t>Rebuilding our infrastructure</a:t>
            </a:r>
            <a:br>
              <a:rPr lang="en-US" dirty="0">
                <a:ea typeface="ヒラギノ角ゴ ProN W6" charset="0"/>
                <a:cs typeface="ヒラギノ角ゴ ProN W6" charset="0"/>
              </a:rPr>
            </a:br>
            <a:r>
              <a:rPr lang="en-US" dirty="0">
                <a:ea typeface="ヒラギノ角ゴ ProN W6" charset="0"/>
                <a:cs typeface="ヒラギノ角ゴ ProN W6" charset="0"/>
              </a:rPr>
              <a:t>Feeding the world</a:t>
            </a:r>
            <a:br>
              <a:rPr lang="en-US" dirty="0">
                <a:ea typeface="ヒラギノ角ゴ ProN W6" charset="0"/>
                <a:cs typeface="ヒラギノ角ゴ ProN W6" charset="0"/>
              </a:rPr>
            </a:br>
            <a:r>
              <a:rPr lang="en-US" dirty="0">
                <a:ea typeface="ヒラギノ角ゴ ProN W6" charset="0"/>
                <a:cs typeface="ヒラギノ角ゴ ProN W6" charset="0"/>
              </a:rPr>
              <a:t>Ending disease</a:t>
            </a:r>
            <a:br>
              <a:rPr lang="en-US" dirty="0">
                <a:ea typeface="ヒラギノ角ゴ ProN W6" charset="0"/>
                <a:cs typeface="ヒラギノ角ゴ ProN W6" charset="0"/>
              </a:rPr>
            </a:br>
            <a:r>
              <a:rPr lang="en-US" dirty="0">
                <a:ea typeface="ヒラギノ角ゴ ProN W6" charset="0"/>
                <a:cs typeface="ヒラギノ角ゴ ProN W6" charset="0"/>
              </a:rPr>
              <a:t>Resettling refugees</a:t>
            </a:r>
          </a:p>
          <a:p>
            <a:pPr marL="0" indent="0" algn="ctr">
              <a:lnSpc>
                <a:spcPct val="100000"/>
              </a:lnSpc>
              <a:spcBef>
                <a:spcPts val="0"/>
              </a:spcBef>
              <a:buNone/>
            </a:pPr>
            <a:r>
              <a:rPr lang="en-US" dirty="0">
                <a:ea typeface="ヒラギノ角ゴ ProN W6" charset="0"/>
                <a:cs typeface="ヒラギノ角ゴ ProN W6" charset="0"/>
              </a:rPr>
              <a:t>Ensuring that AI serves all, not just the few</a:t>
            </a:r>
          </a:p>
          <a:p>
            <a:pPr marL="0" indent="0" algn="ctr">
              <a:lnSpc>
                <a:spcPct val="100000"/>
              </a:lnSpc>
              <a:spcBef>
                <a:spcPts val="0"/>
              </a:spcBef>
              <a:buNone/>
            </a:pPr>
            <a:r>
              <a:rPr lang="en-US" dirty="0">
                <a:ea typeface="ヒラギノ角ゴ ProN W6" charset="0"/>
                <a:cs typeface="ヒラギノ角ゴ ProN W6" charset="0"/>
              </a:rPr>
              <a:t>Rooting out the bias in our society that AI reveals to us</a:t>
            </a:r>
            <a:br>
              <a:rPr lang="en-US" dirty="0">
                <a:ea typeface="ヒラギノ角ゴ ProN W6" charset="0"/>
                <a:cs typeface="ヒラギノ角ゴ ProN W6" charset="0"/>
              </a:rPr>
            </a:br>
            <a:r>
              <a:rPr lang="en-US" dirty="0">
                <a:ea typeface="ヒラギノ角ゴ ProN W6" charset="0"/>
                <a:cs typeface="ヒラギノ角ゴ ProN W6" charset="0"/>
              </a:rPr>
              <a:t>Caring for each other</a:t>
            </a:r>
            <a:br>
              <a:rPr lang="en-US" dirty="0">
                <a:ea typeface="ヒラギノ角ゴ ProN W6" charset="0"/>
                <a:cs typeface="ヒラギノ角ゴ ProN W6" charset="0"/>
              </a:rPr>
            </a:br>
            <a:r>
              <a:rPr lang="en-US" dirty="0">
                <a:ea typeface="ヒラギノ角ゴ ProN W6" charset="0"/>
                <a:cs typeface="ヒラギノ角ゴ ProN W6" charset="0"/>
              </a:rPr>
              <a:t>Educating the next generation</a:t>
            </a:r>
            <a:br>
              <a:rPr lang="en-US" dirty="0">
                <a:ea typeface="ヒラギノ角ゴ ProN W6" charset="0"/>
                <a:cs typeface="ヒラギノ角ゴ ProN W6" charset="0"/>
              </a:rPr>
            </a:br>
            <a:r>
              <a:rPr lang="en-US" dirty="0">
                <a:ea typeface="ヒラギノ角ゴ ProN W6" charset="0"/>
                <a:cs typeface="ヒラギノ角ゴ ProN W6" charset="0"/>
              </a:rPr>
              <a:t>Enjoying the fruits of shared prosperity</a:t>
            </a:r>
          </a:p>
          <a:p>
            <a:pPr marL="0" indent="0">
              <a:buNone/>
            </a:pPr>
            <a:endParaRPr lang="en-US" dirty="0">
              <a:latin typeface="Arial" charset="0"/>
              <a:ea typeface="ヒラギノ角ゴ ProN W6" charset="0"/>
              <a:cs typeface="ヒラギノ角ゴ ProN W6" charset="0"/>
            </a:endParaRPr>
          </a:p>
          <a:p>
            <a:pPr marL="0" indent="0">
              <a:buNone/>
            </a:pPr>
            <a:endParaRPr lang="en-US" dirty="0">
              <a:latin typeface="Arial" charset="0"/>
              <a:ea typeface="ヒラギノ角ゴ ProN W6" charset="0"/>
              <a:cs typeface="ヒラギノ角ゴ ProN W6" charset="0"/>
            </a:endParaRPr>
          </a:p>
        </p:txBody>
      </p:sp>
    </p:spTree>
    <p:extLst>
      <p:ext uri="{BB962C8B-B14F-4D97-AF65-F5344CB8AC3E}">
        <p14:creationId xmlns:p14="http://schemas.microsoft.com/office/powerpoint/2010/main" val="2447126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9D98CD-C51A-D23F-C6B6-91B61E445740}"/>
              </a:ext>
            </a:extLst>
          </p:cNvPr>
          <p:cNvSpPr/>
          <p:nvPr/>
        </p:nvSpPr>
        <p:spPr>
          <a:xfrm>
            <a:off x="3142052" y="1711146"/>
            <a:ext cx="9049948" cy="5146854"/>
          </a:xfrm>
          <a:prstGeom prst="rect">
            <a:avLst/>
          </a:prstGeom>
          <a:solidFill>
            <a:srgbClr val="B5E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pic>
        <p:nvPicPr>
          <p:cNvPr id="19" name="Picture 18" descr="A blue and black logo&#10;&#10;Description automatically generated">
            <a:extLst>
              <a:ext uri="{FF2B5EF4-FFF2-40B4-BE49-F238E27FC236}">
                <a16:creationId xmlns:a16="http://schemas.microsoft.com/office/drawing/2014/main" id="{3E2D956A-8401-9715-B7E0-5EA85BCCA4A4}"/>
              </a:ext>
            </a:extLst>
          </p:cNvPr>
          <p:cNvPicPr>
            <a:picLocks noChangeAspect="1"/>
          </p:cNvPicPr>
          <p:nvPr/>
        </p:nvPicPr>
        <p:blipFill>
          <a:blip r:embed="rId3"/>
          <a:stretch>
            <a:fillRect/>
          </a:stretch>
        </p:blipFill>
        <p:spPr>
          <a:xfrm>
            <a:off x="10245317" y="6183573"/>
            <a:ext cx="1712667" cy="456482"/>
          </a:xfrm>
          <a:prstGeom prst="rect">
            <a:avLst/>
          </a:prstGeom>
        </p:spPr>
      </p:pic>
      <p:sp>
        <p:nvSpPr>
          <p:cNvPr id="15" name="Rectangle 14">
            <a:extLst>
              <a:ext uri="{FF2B5EF4-FFF2-40B4-BE49-F238E27FC236}">
                <a16:creationId xmlns:a16="http://schemas.microsoft.com/office/drawing/2014/main" id="{18432465-D0F9-7757-6E97-BB34872AEE1F}"/>
              </a:ext>
            </a:extLst>
          </p:cNvPr>
          <p:cNvSpPr/>
          <p:nvPr/>
        </p:nvSpPr>
        <p:spPr>
          <a:xfrm>
            <a:off x="-1" y="1714570"/>
            <a:ext cx="3142053" cy="5143429"/>
          </a:xfrm>
          <a:prstGeom prst="rect">
            <a:avLst/>
          </a:prstGeom>
          <a:solidFill>
            <a:srgbClr val="FF9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FF9B00"/>
              </a:solidFill>
            </a:endParaRPr>
          </a:p>
        </p:txBody>
      </p:sp>
      <p:pic>
        <p:nvPicPr>
          <p:cNvPr id="6" name="Picture 5">
            <a:extLst>
              <a:ext uri="{FF2B5EF4-FFF2-40B4-BE49-F238E27FC236}">
                <a16:creationId xmlns:a16="http://schemas.microsoft.com/office/drawing/2014/main" id="{0EB81EF6-625D-99CE-F261-92FFEC21093A}"/>
              </a:ext>
            </a:extLst>
          </p:cNvPr>
          <p:cNvPicPr>
            <a:picLocks noChangeAspect="1"/>
          </p:cNvPicPr>
          <p:nvPr/>
        </p:nvPicPr>
        <p:blipFill rotWithShape="1">
          <a:blip r:embed="rId4"/>
          <a:srcRect t="-205" b="54899"/>
          <a:stretch/>
        </p:blipFill>
        <p:spPr>
          <a:xfrm>
            <a:off x="3142050" y="1711144"/>
            <a:ext cx="9084414" cy="2315565"/>
          </a:xfrm>
          <a:prstGeom prst="rect">
            <a:avLst/>
          </a:prstGeom>
        </p:spPr>
      </p:pic>
      <p:sp>
        <p:nvSpPr>
          <p:cNvPr id="7" name="Rectangle 6">
            <a:extLst>
              <a:ext uri="{FF2B5EF4-FFF2-40B4-BE49-F238E27FC236}">
                <a16:creationId xmlns:a16="http://schemas.microsoft.com/office/drawing/2014/main" id="{628A1ED9-8CD9-9A24-9938-E774451ECD17}"/>
              </a:ext>
            </a:extLst>
          </p:cNvPr>
          <p:cNvSpPr/>
          <p:nvPr/>
        </p:nvSpPr>
        <p:spPr>
          <a:xfrm>
            <a:off x="1" y="1"/>
            <a:ext cx="3164819" cy="1711146"/>
          </a:xfrm>
          <a:prstGeom prst="rect">
            <a:avLst/>
          </a:prstGeom>
          <a:solidFill>
            <a:srgbClr val="B5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12" name="Picture 11">
            <a:extLst>
              <a:ext uri="{FF2B5EF4-FFF2-40B4-BE49-F238E27FC236}">
                <a16:creationId xmlns:a16="http://schemas.microsoft.com/office/drawing/2014/main" id="{F6AD7D86-4661-97DB-55F8-3EDBB7FD77D2}"/>
              </a:ext>
            </a:extLst>
          </p:cNvPr>
          <p:cNvPicPr>
            <a:picLocks noChangeAspect="1"/>
          </p:cNvPicPr>
          <p:nvPr/>
        </p:nvPicPr>
        <p:blipFill>
          <a:blip r:embed="rId5"/>
          <a:srcRect/>
          <a:stretch/>
        </p:blipFill>
        <p:spPr>
          <a:xfrm>
            <a:off x="549237" y="274605"/>
            <a:ext cx="2066345" cy="1237655"/>
          </a:xfrm>
          <a:prstGeom prst="rect">
            <a:avLst/>
          </a:prstGeom>
        </p:spPr>
      </p:pic>
      <p:pic>
        <p:nvPicPr>
          <p:cNvPr id="13" name="Picture 12">
            <a:extLst>
              <a:ext uri="{FF2B5EF4-FFF2-40B4-BE49-F238E27FC236}">
                <a16:creationId xmlns:a16="http://schemas.microsoft.com/office/drawing/2014/main" id="{4042226E-D332-EA40-1C9A-B90A8FD64128}"/>
              </a:ext>
            </a:extLst>
          </p:cNvPr>
          <p:cNvPicPr>
            <a:picLocks noChangeAspect="1"/>
          </p:cNvPicPr>
          <p:nvPr/>
        </p:nvPicPr>
        <p:blipFill>
          <a:blip r:embed="rId6"/>
          <a:stretch>
            <a:fillRect/>
          </a:stretch>
        </p:blipFill>
        <p:spPr>
          <a:xfrm>
            <a:off x="852510" y="2656464"/>
            <a:ext cx="1437029" cy="3057331"/>
          </a:xfrm>
          <a:prstGeom prst="rect">
            <a:avLst/>
          </a:prstGeom>
        </p:spPr>
      </p:pic>
      <p:sp>
        <p:nvSpPr>
          <p:cNvPr id="14" name="Rectangle 13">
            <a:extLst>
              <a:ext uri="{FF2B5EF4-FFF2-40B4-BE49-F238E27FC236}">
                <a16:creationId xmlns:a16="http://schemas.microsoft.com/office/drawing/2014/main" id="{BB873E69-4FAF-A732-D7DC-F710BF981840}"/>
              </a:ext>
            </a:extLst>
          </p:cNvPr>
          <p:cNvSpPr/>
          <p:nvPr/>
        </p:nvSpPr>
        <p:spPr>
          <a:xfrm>
            <a:off x="3153748" y="1"/>
            <a:ext cx="9038252" cy="1711146"/>
          </a:xfrm>
          <a:prstGeom prst="rect">
            <a:avLst/>
          </a:prstGeom>
          <a:solidFill>
            <a:srgbClr val="263A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TextBox 8">
            <a:extLst>
              <a:ext uri="{FF2B5EF4-FFF2-40B4-BE49-F238E27FC236}">
                <a16:creationId xmlns:a16="http://schemas.microsoft.com/office/drawing/2014/main" id="{EBCF7F6F-4830-2394-D8A7-C2F9CB6AE530}"/>
              </a:ext>
            </a:extLst>
          </p:cNvPr>
          <p:cNvSpPr txBox="1"/>
          <p:nvPr/>
        </p:nvSpPr>
        <p:spPr>
          <a:xfrm>
            <a:off x="4504498" y="563186"/>
            <a:ext cx="6336753" cy="584775"/>
          </a:xfrm>
          <a:prstGeom prst="rect">
            <a:avLst/>
          </a:prstGeom>
          <a:noFill/>
        </p:spPr>
        <p:txBody>
          <a:bodyPr wrap="square">
            <a:spAutoFit/>
          </a:bodyPr>
          <a:lstStyle/>
          <a:p>
            <a:r>
              <a:rPr lang="en-US" sz="3200" b="1" dirty="0">
                <a:solidFill>
                  <a:srgbClr val="FF9B00"/>
                </a:solidFill>
                <a:latin typeface="Archia Bold" panose="02000503000000020004" pitchFamily="2" charset="77"/>
              </a:rPr>
              <a:t>AI</a:t>
            </a:r>
            <a:r>
              <a:rPr lang="en-US" sz="3200" b="1" dirty="0">
                <a:solidFill>
                  <a:srgbClr val="00AA77"/>
                </a:solidFill>
                <a:latin typeface="Archia Bold" panose="02000503000000020004" pitchFamily="2" charset="77"/>
              </a:rPr>
              <a:t> </a:t>
            </a:r>
            <a:r>
              <a:rPr lang="en-US" sz="3200" b="1" dirty="0">
                <a:solidFill>
                  <a:srgbClr val="B5E6FF"/>
                </a:solidFill>
                <a:latin typeface="Archia Bold" panose="02000503000000020004" pitchFamily="2" charset="77"/>
              </a:rPr>
              <a:t>AND THE WORLD OF </a:t>
            </a:r>
            <a:r>
              <a:rPr lang="en-US" sz="3200" b="1" dirty="0">
                <a:solidFill>
                  <a:srgbClr val="FF9B00"/>
                </a:solidFill>
                <a:latin typeface="Archia Bold" panose="02000503000000020004" pitchFamily="2" charset="77"/>
              </a:rPr>
              <a:t>WORK</a:t>
            </a:r>
            <a:endParaRPr lang="en-BE" sz="3200" b="1" dirty="0">
              <a:solidFill>
                <a:srgbClr val="FF9B00"/>
              </a:solidFill>
              <a:latin typeface="Archia Bold" panose="02000503000000020004" pitchFamily="2" charset="77"/>
            </a:endParaRPr>
          </a:p>
        </p:txBody>
      </p:sp>
      <p:sp>
        <p:nvSpPr>
          <p:cNvPr id="20" name="TextBox 19">
            <a:extLst>
              <a:ext uri="{FF2B5EF4-FFF2-40B4-BE49-F238E27FC236}">
                <a16:creationId xmlns:a16="http://schemas.microsoft.com/office/drawing/2014/main" id="{1B457E54-19CE-F595-A7E5-245E03E18ED3}"/>
              </a:ext>
            </a:extLst>
          </p:cNvPr>
          <p:cNvSpPr txBox="1"/>
          <p:nvPr/>
        </p:nvSpPr>
        <p:spPr>
          <a:xfrm>
            <a:off x="6309823" y="3892741"/>
            <a:ext cx="2726103" cy="584775"/>
          </a:xfrm>
          <a:prstGeom prst="rect">
            <a:avLst/>
          </a:prstGeom>
          <a:noFill/>
        </p:spPr>
        <p:txBody>
          <a:bodyPr wrap="square">
            <a:spAutoFit/>
          </a:bodyPr>
          <a:lstStyle/>
          <a:p>
            <a:r>
              <a:rPr lang="en-US" sz="3200" b="1" dirty="0">
                <a:solidFill>
                  <a:srgbClr val="263A67"/>
                </a:solidFill>
                <a:latin typeface="Archia Bold" panose="02000503000000020004" pitchFamily="2" charset="77"/>
              </a:rPr>
              <a:t>THANK YOU!</a:t>
            </a:r>
            <a:endParaRPr lang="en-BE" sz="3200" b="1" dirty="0">
              <a:solidFill>
                <a:srgbClr val="263A67"/>
              </a:solidFill>
              <a:latin typeface="Archia Bold" panose="02000503000000020004" pitchFamily="2" charset="77"/>
            </a:endParaRPr>
          </a:p>
        </p:txBody>
      </p:sp>
      <p:sp>
        <p:nvSpPr>
          <p:cNvPr id="3" name="TextBox 2">
            <a:extLst>
              <a:ext uri="{FF2B5EF4-FFF2-40B4-BE49-F238E27FC236}">
                <a16:creationId xmlns:a16="http://schemas.microsoft.com/office/drawing/2014/main" id="{F4C31E69-94CA-AEC5-54AE-85ABECC730C6}"/>
              </a:ext>
            </a:extLst>
          </p:cNvPr>
          <p:cNvSpPr txBox="1"/>
          <p:nvPr/>
        </p:nvSpPr>
        <p:spPr>
          <a:xfrm>
            <a:off x="6113230" y="4556735"/>
            <a:ext cx="3142053" cy="523220"/>
          </a:xfrm>
          <a:prstGeom prst="rect">
            <a:avLst/>
          </a:prstGeom>
          <a:noFill/>
        </p:spPr>
        <p:txBody>
          <a:bodyPr wrap="square">
            <a:spAutoFit/>
          </a:bodyPr>
          <a:lstStyle/>
          <a:p>
            <a:r>
              <a:rPr lang="en-US" sz="2800" dirty="0">
                <a:solidFill>
                  <a:srgbClr val="263A67"/>
                </a:solidFill>
                <a:latin typeface="Archia Bold" panose="02000503000000020004" pitchFamily="2" charset="77"/>
              </a:rPr>
              <a:t>#</a:t>
            </a:r>
            <a:r>
              <a:rPr lang="en-US" sz="2800" dirty="0" err="1">
                <a:solidFill>
                  <a:srgbClr val="263A67"/>
                </a:solidFill>
                <a:latin typeface="Archia Bold" panose="02000503000000020004" pitchFamily="2" charset="77"/>
              </a:rPr>
              <a:t>EUSocialForum</a:t>
            </a:r>
            <a:endParaRPr lang="en-BE" sz="2800" dirty="0">
              <a:solidFill>
                <a:srgbClr val="263A67"/>
              </a:solidFill>
              <a:latin typeface="Archia Bold" panose="02000503000000020004" pitchFamily="2" charset="77"/>
            </a:endParaRPr>
          </a:p>
        </p:txBody>
      </p:sp>
    </p:spTree>
    <p:extLst>
      <p:ext uri="{BB962C8B-B14F-4D97-AF65-F5344CB8AC3E}">
        <p14:creationId xmlns:p14="http://schemas.microsoft.com/office/powerpoint/2010/main" val="2088346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6B0C-CC3A-347E-0181-327EB6EEB0E6}"/>
              </a:ext>
            </a:extLst>
          </p:cNvPr>
          <p:cNvSpPr>
            <a:spLocks noGrp="1"/>
          </p:cNvSpPr>
          <p:nvPr>
            <p:ph type="title"/>
          </p:nvPr>
        </p:nvSpPr>
        <p:spPr>
          <a:xfrm>
            <a:off x="838200" y="18255"/>
            <a:ext cx="10515600" cy="1325563"/>
          </a:xfrm>
        </p:spPr>
        <p:txBody>
          <a:bodyPr/>
          <a:lstStyle/>
          <a:p>
            <a:br>
              <a:rPr lang="en-US" dirty="0"/>
            </a:br>
            <a:r>
              <a:rPr lang="en-US" dirty="0"/>
              <a:t>There are several things to highlight here</a:t>
            </a:r>
          </a:p>
        </p:txBody>
      </p:sp>
      <p:sp>
        <p:nvSpPr>
          <p:cNvPr id="3" name="Content Placeholder 2">
            <a:extLst>
              <a:ext uri="{FF2B5EF4-FFF2-40B4-BE49-F238E27FC236}">
                <a16:creationId xmlns:a16="http://schemas.microsoft.com/office/drawing/2014/main" id="{7151569B-4407-E584-AC79-A8AAEBA978D1}"/>
              </a:ext>
            </a:extLst>
          </p:cNvPr>
          <p:cNvSpPr>
            <a:spLocks noGrp="1"/>
          </p:cNvSpPr>
          <p:nvPr>
            <p:ph idx="1"/>
          </p:nvPr>
        </p:nvSpPr>
        <p:spPr/>
        <p:txBody>
          <a:bodyPr/>
          <a:lstStyle/>
          <a:p>
            <a:r>
              <a:rPr lang="en-US" dirty="0"/>
              <a:t>I am no artist, but now I can generate a remarkable image with only a few instructions to an AI. This is a huge increase in human productivity, which will affect all knowledge professions.</a:t>
            </a:r>
          </a:p>
          <a:p>
            <a:r>
              <a:rPr lang="en-US" dirty="0"/>
              <a:t>No artist was harmed in the creation of this work. While generative AI tools can replace the work of human artists, the lesson of economic history is that when things become cheaper and easier to produce, people consume more of them. Artists will be augmented by AI, not replaced by it.</a:t>
            </a:r>
          </a:p>
          <a:p>
            <a:r>
              <a:rPr lang="en-US" dirty="0"/>
              <a:t>We are still early in this revolution, so AI’s power is understandably scary, and our response to it is still deeply divided.</a:t>
            </a:r>
          </a:p>
        </p:txBody>
      </p:sp>
    </p:spTree>
    <p:extLst>
      <p:ext uri="{BB962C8B-B14F-4D97-AF65-F5344CB8AC3E}">
        <p14:creationId xmlns:p14="http://schemas.microsoft.com/office/powerpoint/2010/main" val="1232557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6C19D-26A0-1212-3680-E2E2F9F58EAD}"/>
              </a:ext>
            </a:extLst>
          </p:cNvPr>
          <p:cNvSpPr>
            <a:spLocks noGrp="1"/>
          </p:cNvSpPr>
          <p:nvPr>
            <p:ph type="title"/>
          </p:nvPr>
        </p:nvSpPr>
        <p:spPr/>
        <p:txBody>
          <a:bodyPr/>
          <a:lstStyle/>
          <a:p>
            <a:br>
              <a:rPr lang="en-US" dirty="0"/>
            </a:br>
            <a:r>
              <a:rPr lang="en-US" dirty="0"/>
              <a:t>“Dark Satanic Mills” (William Blake, 1811)</a:t>
            </a:r>
          </a:p>
        </p:txBody>
      </p:sp>
      <p:sp>
        <p:nvSpPr>
          <p:cNvPr id="3" name="Content Placeholder 2">
            <a:extLst>
              <a:ext uri="{FF2B5EF4-FFF2-40B4-BE49-F238E27FC236}">
                <a16:creationId xmlns:a16="http://schemas.microsoft.com/office/drawing/2014/main" id="{BE62F9BC-73DB-6A23-D27C-AA7B21E72D7A}"/>
              </a:ext>
            </a:extLst>
          </p:cNvPr>
          <p:cNvSpPr>
            <a:spLocks noGrp="1"/>
          </p:cNvSpPr>
          <p:nvPr>
            <p:ph idx="1"/>
          </p:nvPr>
        </p:nvSpPr>
        <p:spPr/>
        <p:txBody>
          <a:bodyPr/>
          <a:lstStyle/>
          <a:p>
            <a:endParaRPr lang="en-US"/>
          </a:p>
        </p:txBody>
      </p:sp>
      <p:pic>
        <p:nvPicPr>
          <p:cNvPr id="11266" name="Picture 2">
            <a:extLst>
              <a:ext uri="{FF2B5EF4-FFF2-40B4-BE49-F238E27FC236}">
                <a16:creationId xmlns:a16="http://schemas.microsoft.com/office/drawing/2014/main" id="{3E30741A-EB6E-94A5-17A3-C8E6B7522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03400"/>
            <a:ext cx="8128000" cy="505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084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77026AE-5F53-C97F-0B67-FCA732FFE3CA}"/>
              </a:ext>
            </a:extLst>
          </p:cNvPr>
          <p:cNvGrpSpPr/>
          <p:nvPr/>
        </p:nvGrpSpPr>
        <p:grpSpPr>
          <a:xfrm>
            <a:off x="277089" y="523296"/>
            <a:ext cx="8783783" cy="6334704"/>
            <a:chOff x="249381" y="454992"/>
            <a:chExt cx="10681855" cy="5708116"/>
          </a:xfrm>
        </p:grpSpPr>
        <p:pic>
          <p:nvPicPr>
            <p:cNvPr id="12290" name="Picture 2">
              <a:extLst>
                <a:ext uri="{FF2B5EF4-FFF2-40B4-BE49-F238E27FC236}">
                  <a16:creationId xmlns:a16="http://schemas.microsoft.com/office/drawing/2014/main" id="{D2A0576A-C36B-06C2-0040-C0D32E3C3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381" y="454992"/>
              <a:ext cx="10681855" cy="57081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5059FEA-BA9F-249B-43F2-84BFCDE21323}"/>
                </a:ext>
              </a:extLst>
            </p:cNvPr>
            <p:cNvSpPr txBox="1"/>
            <p:nvPr/>
          </p:nvSpPr>
          <p:spPr>
            <a:xfrm>
              <a:off x="1828801" y="5772202"/>
              <a:ext cx="2070760" cy="307777"/>
            </a:xfrm>
            <a:prstGeom prst="rect">
              <a:avLst/>
            </a:prstGeom>
            <a:noFill/>
          </p:spPr>
          <p:txBody>
            <a:bodyPr wrap="none" rtlCol="0">
              <a:spAutoFit/>
            </a:bodyPr>
            <a:lstStyle/>
            <a:p>
              <a:r>
                <a:rPr lang="en-US" sz="1400" i="1" dirty="0">
                  <a:solidFill>
                    <a:schemeClr val="tx2"/>
                  </a:solidFill>
                </a:rPr>
                <a:t>Slouching Towards Utopia</a:t>
              </a:r>
            </a:p>
          </p:txBody>
        </p:sp>
      </p:grpSp>
      <p:pic>
        <p:nvPicPr>
          <p:cNvPr id="16" name="Content Placeholder 15">
            <a:extLst>
              <a:ext uri="{FF2B5EF4-FFF2-40B4-BE49-F238E27FC236}">
                <a16:creationId xmlns:a16="http://schemas.microsoft.com/office/drawing/2014/main" id="{F8642070-F280-1430-A897-7FBEAAD5E62E}"/>
              </a:ext>
            </a:extLst>
          </p:cNvPr>
          <p:cNvPicPr>
            <a:picLocks noGrp="1" noChangeAspect="1"/>
          </p:cNvPicPr>
          <p:nvPr>
            <p:ph idx="1"/>
          </p:nvPr>
        </p:nvPicPr>
        <p:blipFill>
          <a:blip r:embed="rId4"/>
          <a:stretch>
            <a:fillRect/>
          </a:stretch>
        </p:blipFill>
        <p:spPr>
          <a:xfrm>
            <a:off x="9628909" y="2066853"/>
            <a:ext cx="2133600" cy="3314700"/>
          </a:xfrm>
        </p:spPr>
      </p:pic>
    </p:spTree>
    <p:extLst>
      <p:ext uri="{BB962C8B-B14F-4D97-AF65-F5344CB8AC3E}">
        <p14:creationId xmlns:p14="http://schemas.microsoft.com/office/powerpoint/2010/main" val="1399079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37B63-25A4-07EC-DC06-9684B70048BC}"/>
              </a:ext>
            </a:extLst>
          </p:cNvPr>
          <p:cNvSpPr>
            <a:spLocks noGrp="1"/>
          </p:cNvSpPr>
          <p:nvPr>
            <p:ph type="title"/>
          </p:nvPr>
        </p:nvSpPr>
        <p:spPr>
          <a:xfrm>
            <a:off x="-177800" y="365125"/>
            <a:ext cx="10515600" cy="1325563"/>
          </a:xfrm>
        </p:spPr>
        <p:txBody>
          <a:bodyPr/>
          <a:lstStyle/>
          <a:p>
            <a:endParaRPr lang="en-US" dirty="0"/>
          </a:p>
        </p:txBody>
      </p:sp>
      <p:sp>
        <p:nvSpPr>
          <p:cNvPr id="3" name="Content Placeholder 2">
            <a:extLst>
              <a:ext uri="{FF2B5EF4-FFF2-40B4-BE49-F238E27FC236}">
                <a16:creationId xmlns:a16="http://schemas.microsoft.com/office/drawing/2014/main" id="{28B37CF6-4BA2-3176-EDD7-3626D37E6C66}"/>
              </a:ext>
            </a:extLst>
          </p:cNvPr>
          <p:cNvSpPr>
            <a:spLocks noGrp="1"/>
          </p:cNvSpPr>
          <p:nvPr>
            <p:ph idx="1"/>
          </p:nvPr>
        </p:nvSpPr>
        <p:spPr/>
        <p:txBody>
          <a:bodyPr/>
          <a:lstStyle/>
          <a:p>
            <a:endParaRPr lang="en-US"/>
          </a:p>
        </p:txBody>
      </p:sp>
      <p:pic>
        <p:nvPicPr>
          <p:cNvPr id="5122" name="Picture 2" descr="undefined">
            <a:extLst>
              <a:ext uri="{FF2B5EF4-FFF2-40B4-BE49-F238E27FC236}">
                <a16:creationId xmlns:a16="http://schemas.microsoft.com/office/drawing/2014/main" id="{BA3E206A-B785-1FD9-04B8-9E6084A78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1650"/>
            <a:ext cx="10160000" cy="58547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DC14651-4B5A-C6A5-7E09-4D55BABB4186}"/>
              </a:ext>
            </a:extLst>
          </p:cNvPr>
          <p:cNvSpPr txBox="1"/>
          <p:nvPr/>
        </p:nvSpPr>
        <p:spPr>
          <a:xfrm>
            <a:off x="150396" y="6488668"/>
            <a:ext cx="6316578" cy="369332"/>
          </a:xfrm>
          <a:prstGeom prst="rect">
            <a:avLst/>
          </a:prstGeom>
          <a:noFill/>
        </p:spPr>
        <p:txBody>
          <a:bodyPr wrap="square">
            <a:spAutoFit/>
          </a:bodyPr>
          <a:lstStyle/>
          <a:p>
            <a:r>
              <a:rPr lang="en-US" b="0" i="0" dirty="0">
                <a:solidFill>
                  <a:srgbClr val="202122"/>
                </a:solidFill>
                <a:effectLst/>
                <a:latin typeface="Arial" panose="020B0604020202020204" pitchFamily="34" charset="0"/>
              </a:rPr>
              <a:t>Illustration from </a:t>
            </a:r>
            <a:r>
              <a:rPr lang="en-US" b="0" i="1" dirty="0">
                <a:solidFill>
                  <a:srgbClr val="202122"/>
                </a:solidFill>
                <a:effectLst/>
                <a:latin typeface="Arial" panose="020B0604020202020204" pitchFamily="34" charset="0"/>
              </a:rPr>
              <a:t>The Queen Mary Psalter </a:t>
            </a:r>
            <a:r>
              <a:rPr lang="en-US" b="0" i="0" dirty="0">
                <a:solidFill>
                  <a:srgbClr val="202122"/>
                </a:solidFill>
                <a:effectLst/>
                <a:latin typeface="Arial" panose="020B0604020202020204" pitchFamily="34" charset="0"/>
              </a:rPr>
              <a:t>c. 1310–1320</a:t>
            </a:r>
            <a:endParaRPr lang="en-US" dirty="0"/>
          </a:p>
        </p:txBody>
      </p:sp>
    </p:spTree>
    <p:extLst>
      <p:ext uri="{BB962C8B-B14F-4D97-AF65-F5344CB8AC3E}">
        <p14:creationId xmlns:p14="http://schemas.microsoft.com/office/powerpoint/2010/main" val="3273395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1E11C-1730-34AC-3985-4A9AE215E24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A456998-F3BC-D5F3-7B44-1889DAE669FF}"/>
              </a:ext>
            </a:extLst>
          </p:cNvPr>
          <p:cNvSpPr>
            <a:spLocks noGrp="1"/>
          </p:cNvSpPr>
          <p:nvPr>
            <p:ph idx="1"/>
          </p:nvPr>
        </p:nvSpPr>
        <p:spPr/>
        <p:txBody>
          <a:bodyPr/>
          <a:lstStyle/>
          <a:p>
            <a:endParaRPr lang="en-US" dirty="0"/>
          </a:p>
        </p:txBody>
      </p:sp>
      <p:pic>
        <p:nvPicPr>
          <p:cNvPr id="4098" name="Picture 2" descr="Jobs in Ancient Egypt - World History Encyclopedia">
            <a:extLst>
              <a:ext uri="{FF2B5EF4-FFF2-40B4-BE49-F238E27FC236}">
                <a16:creationId xmlns:a16="http://schemas.microsoft.com/office/drawing/2014/main" id="{88D09301-2A23-7C81-6905-FCC70258A2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29" y="409074"/>
            <a:ext cx="10254024" cy="576788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C31B5BA-F656-2607-3856-A4D3C5FCD6FD}"/>
              </a:ext>
            </a:extLst>
          </p:cNvPr>
          <p:cNvSpPr txBox="1"/>
          <p:nvPr/>
        </p:nvSpPr>
        <p:spPr>
          <a:xfrm>
            <a:off x="91129" y="6356392"/>
            <a:ext cx="6100010" cy="369332"/>
          </a:xfrm>
          <a:prstGeom prst="rect">
            <a:avLst/>
          </a:prstGeom>
          <a:noFill/>
        </p:spPr>
        <p:txBody>
          <a:bodyPr wrap="square">
            <a:spAutoFit/>
          </a:bodyPr>
          <a:lstStyle/>
          <a:p>
            <a:r>
              <a:rPr lang="en-US" dirty="0"/>
              <a:t>Tomb of Menna at Thebes, 18th Dynasty (1550-1292 BCE)</a:t>
            </a:r>
          </a:p>
        </p:txBody>
      </p:sp>
    </p:spTree>
    <p:extLst>
      <p:ext uri="{BB962C8B-B14F-4D97-AF65-F5344CB8AC3E}">
        <p14:creationId xmlns:p14="http://schemas.microsoft.com/office/powerpoint/2010/main" val="1721909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A165BACF021D459DE7D69C8009F9F6" ma:contentTypeVersion="21" ma:contentTypeDescription="Create a new document." ma:contentTypeScope="" ma:versionID="b55ac769fe4be39a258aa0eacf5e0c4e">
  <xsd:schema xmlns:xsd="http://www.w3.org/2001/XMLSchema" xmlns:xs="http://www.w3.org/2001/XMLSchema" xmlns:p="http://schemas.microsoft.com/office/2006/metadata/properties" xmlns:ns2="24097087-e6b1-4b66-9fbf-c9f29b174eb1" xmlns:ns3="5b6f4f48-f768-47a8-9b20-31421ba33b15" targetNamespace="http://schemas.microsoft.com/office/2006/metadata/properties" ma:root="true" ma:fieldsID="f5d1f0b9cec9f1c9cd37e64c4c877ef3" ns2:_="" ns3:_="">
    <xsd:import namespace="24097087-e6b1-4b66-9fbf-c9f29b174eb1"/>
    <xsd:import namespace="5b6f4f48-f768-47a8-9b20-31421ba33b1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Done_x003f_" minOccurs="0"/>
                <xsd:element ref="ns2:Done_x003f__x003f_" minOccurs="0"/>
                <xsd:element ref="ns2:MediaServiceObjectDetectorVersions" minOccurs="0"/>
                <xsd:element ref="ns2:MediaServiceLocation" minOccurs="0"/>
                <xsd:element ref="ns2: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097087-e6b1-4b66-9fbf-c9f29b174e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one_x003f_" ma:index="22" nillable="true" ma:displayName="Done?" ma:default="0" ma:format="Dropdown" ma:internalName="Done_x003f_">
      <xsd:simpleType>
        <xsd:restriction base="dms:Boolean"/>
      </xsd:simpleType>
    </xsd:element>
    <xsd:element name="Done_x003f__x003f_" ma:index="23" nillable="true" ma:displayName="Done??" ma:default="0" ma:format="Dropdown" ma:internalName="Done_x003f__x003f_">
      <xsd:simpleType>
        <xsd:restriction base="dms:Boolea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Number" ma:index="26" nillable="true" ma:displayName="Number" ma:format="Dropdown" ma:internalName="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5b6f4f48-f768-47a8-9b20-31421ba33b1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17f2f9c-4063-4d1b-88d5-b73864bc5011}" ma:internalName="TaxCatchAll" ma:showField="CatchAllData" ma:web="5b6f4f48-f768-47a8-9b20-31421ba33b1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097087-e6b1-4b66-9fbf-c9f29b174eb1">
      <Terms xmlns="http://schemas.microsoft.com/office/infopath/2007/PartnerControls"/>
    </lcf76f155ced4ddcb4097134ff3c332f>
    <TaxCatchAll xmlns="5b6f4f48-f768-47a8-9b20-31421ba33b15" xsi:nil="true"/>
    <Done_x003f__x003f_ xmlns="24097087-e6b1-4b66-9fbf-c9f29b174eb1">false</Done_x003f__x003f_>
    <Done_x003f_ xmlns="24097087-e6b1-4b66-9fbf-c9f29b174eb1">false</Done_x003f_>
    <Number xmlns="24097087-e6b1-4b66-9fbf-c9f29b174eb1" xsi:nil="true"/>
  </documentManagement>
</p:properties>
</file>

<file path=customXml/itemProps1.xml><?xml version="1.0" encoding="utf-8"?>
<ds:datastoreItem xmlns:ds="http://schemas.openxmlformats.org/officeDocument/2006/customXml" ds:itemID="{5130D708-3D76-4096-B981-2B0EA38E7E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097087-e6b1-4b66-9fbf-c9f29b174eb1"/>
    <ds:schemaRef ds:uri="5b6f4f48-f768-47a8-9b20-31421ba33b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8C2F5F-0A4E-484C-A185-86EF2E748DD5}">
  <ds:schemaRefs>
    <ds:schemaRef ds:uri="http://schemas.microsoft.com/sharepoint/v3/contenttype/forms"/>
  </ds:schemaRefs>
</ds:datastoreItem>
</file>

<file path=customXml/itemProps3.xml><?xml version="1.0" encoding="utf-8"?>
<ds:datastoreItem xmlns:ds="http://schemas.openxmlformats.org/officeDocument/2006/customXml" ds:itemID="{7CC2C70A-922F-49E7-B149-662CE9FE7C15}">
  <ds:schemaRefs>
    <ds:schemaRef ds:uri="http://schemas.microsoft.com/office/2006/metadata/properties"/>
    <ds:schemaRef ds:uri="http://schemas.microsoft.com/office/infopath/2007/PartnerControls"/>
    <ds:schemaRef ds:uri="24097087-e6b1-4b66-9fbf-c9f29b174eb1"/>
    <ds:schemaRef ds:uri="5b6f4f48-f768-47a8-9b20-31421ba33b15"/>
  </ds:schemaRefs>
</ds:datastoreItem>
</file>

<file path=docProps/app.xml><?xml version="1.0" encoding="utf-8"?>
<Properties xmlns="http://schemas.openxmlformats.org/officeDocument/2006/extended-properties" xmlns:vt="http://schemas.openxmlformats.org/officeDocument/2006/docPropsVTypes">
  <TotalTime>10636</TotalTime>
  <Words>4460</Words>
  <Application>Microsoft Macintosh PowerPoint</Application>
  <PresentationFormat>Widescreen</PresentationFormat>
  <Paragraphs>221</Paragraphs>
  <Slides>41</Slides>
  <Notes>32</Notes>
  <HiddenSlides>1</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41</vt:i4>
      </vt:variant>
    </vt:vector>
  </HeadingPairs>
  <TitlesOfParts>
    <vt:vector size="57" baseType="lpstr">
      <vt:lpstr>Archia Bold</vt:lpstr>
      <vt:lpstr>Arial</vt:lpstr>
      <vt:lpstr>AvenirNextLTW01-Regular</vt:lpstr>
      <vt:lpstr>Calibri</vt:lpstr>
      <vt:lpstr>Calibri Light</vt:lpstr>
      <vt:lpstr>GDS Transport</vt:lpstr>
      <vt:lpstr>Gill Sans</vt:lpstr>
      <vt:lpstr>GuardianTextEgyptian</vt:lpstr>
      <vt:lpstr>Helvetica</vt:lpstr>
      <vt:lpstr>MercurySSm-Book-Pro_Web</vt:lpstr>
      <vt:lpstr>Söhne</vt:lpstr>
      <vt:lpstr>Spectral</vt:lpstr>
      <vt:lpstr>Office Theme</vt:lpstr>
      <vt:lpstr>1_Custom Design</vt:lpstr>
      <vt:lpstr>2_Custom Design</vt:lpstr>
      <vt:lpstr>Custom Design</vt:lpstr>
      <vt:lpstr>PowerPoint Presentation</vt:lpstr>
      <vt:lpstr> The UK AI Safety Summit</vt:lpstr>
      <vt:lpstr> President Biden’s Executive Order on AI</vt:lpstr>
      <vt:lpstr>GPT4’s rendition of the battle we face, in the style of Delacroix’s “Jacob Wrestling with the Angel”</vt:lpstr>
      <vt:lpstr> There are several things to highlight here</vt:lpstr>
      <vt:lpstr> “Dark Satanic Mills” (William Blake, 1811)</vt:lpstr>
      <vt:lpstr>PowerPoint Presentation</vt:lpstr>
      <vt:lpstr>PowerPoint Presentation</vt:lpstr>
      <vt:lpstr>PowerPoint Presentation</vt:lpstr>
      <vt:lpstr>PowerPoint Presentation</vt:lpstr>
      <vt:lpstr>Far from destroying jobs, the Industrial Revolution created them</vt:lpstr>
      <vt:lpstr>We’ve experienced the same thing during the first computer revolution</vt:lpstr>
      <vt:lpstr> The Law of Conservation of Attractive Profits</vt:lpstr>
      <vt:lpstr>The angel we are wrestling with:  How to use the new technology to make existing products and services cheap and abundant, while creating new sources of value that were previously unimaginable!</vt:lpstr>
      <vt:lpstr>So what’s the devil we are wrestling with?</vt:lpstr>
      <vt:lpstr>New jobs are created. But they aren’t necessarily good jobs!</vt:lpstr>
      <vt:lpstr>PowerPoint Presentation</vt:lpstr>
      <vt:lpstr>PowerPoint Presentation</vt:lpstr>
      <vt:lpstr>From the scope statement of the AI Safety Summit</vt:lpstr>
      <vt:lpstr> The Alignment Problem</vt:lpstr>
      <vt:lpstr> How do we align AI with human values?</vt:lpstr>
      <vt:lpstr>How are we to manage these risks?</vt:lpstr>
      <vt:lpstr>How’s that going?</vt:lpstr>
      <vt:lpstr> The Alignment Problem is not new</vt:lpstr>
      <vt:lpstr> What is that ill-considered objective?</vt:lpstr>
      <vt:lpstr>The “Don’t Be Evil” Stage of  Technology Idealism</vt:lpstr>
      <vt:lpstr>So how’s that going?</vt:lpstr>
      <vt:lpstr>PowerPoint Presentation</vt:lpstr>
      <vt:lpstr>What do we mean by a “free market”</vt:lpstr>
      <vt:lpstr> Current approaches to AI regulation </vt:lpstr>
      <vt:lpstr> We need to increase transparency NOW</vt:lpstr>
      <vt:lpstr>Regulate at the speed of technology, not the speed of current government actions</vt:lpstr>
      <vt:lpstr>Decentralized AI</vt:lpstr>
      <vt:lpstr>Beneficial AI must be decentralized</vt:lpstr>
      <vt:lpstr>We need strong markets  AND strong government</vt:lpstr>
      <vt:lpstr>Because there are a lot of problems still to be solved</vt:lpstr>
      <vt:lpstr>PowerPoint Presentation</vt:lpstr>
      <vt:lpstr>PowerPoint Presentation</vt:lpstr>
      <vt:lpstr> Jacob Wrestling with the Angel</vt:lpstr>
      <vt:lpstr>These are not small things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Birgit’s Creative Shop Section Branding d’Optimagest SRL</dc:creator>
  <cp:lastModifiedBy>Timothy O'Reilly</cp:lastModifiedBy>
  <cp:revision>38</cp:revision>
  <dcterms:created xsi:type="dcterms:W3CDTF">2022-08-22T20:13:54Z</dcterms:created>
  <dcterms:modified xsi:type="dcterms:W3CDTF">2023-11-16T17:04:46Z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0x0101001AA6129E18B5014D93539A03DB770646</vt:lpwstr>
  </property>
  <property fmtid="{D5CDD505-2E9C-101B-9397-08002B2CF9AE}" pid="3" name="MSIP_Label_6bd9ddd1-4d20-43f6-abfa-fc3c07406f94_Enabled">
    <vt:lpwstr>true</vt:lpwstr>
  </property>
  <property fmtid="{D5CDD505-2E9C-101B-9397-08002B2CF9AE}" pid="4" name="MSIP_Label_6bd9ddd1-4d20-43f6-abfa-fc3c07406f94_SetDate">
    <vt:lpwstr>2023-10-25T17:57:28Z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b8088331-4541-4717-812d-2a4dc9b73464</vt:lpwstr>
  </property>
  <property fmtid="{D5CDD505-2E9C-101B-9397-08002B2CF9AE}" pid="9" name="MSIP_Label_6bd9ddd1-4d20-43f6-abfa-fc3c07406f94_ContentBits">
    <vt:lpwstr>0</vt:lpwstr>
  </property>
</Properties>
</file>